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7" r:id="rId4"/>
    <p:sldId id="285" r:id="rId5"/>
    <p:sldId id="288" r:id="rId6"/>
    <p:sldId id="286" r:id="rId7"/>
    <p:sldId id="275" r:id="rId8"/>
    <p:sldId id="274" r:id="rId9"/>
    <p:sldId id="259" r:id="rId10"/>
    <p:sldId id="277" r:id="rId11"/>
    <p:sldId id="260" r:id="rId12"/>
    <p:sldId id="278" r:id="rId13"/>
    <p:sldId id="279" r:id="rId14"/>
    <p:sldId id="261" r:id="rId15"/>
    <p:sldId id="262" r:id="rId16"/>
    <p:sldId id="263" r:id="rId17"/>
    <p:sldId id="266" r:id="rId18"/>
    <p:sldId id="276" r:id="rId19"/>
    <p:sldId id="264" r:id="rId20"/>
    <p:sldId id="280" r:id="rId21"/>
    <p:sldId id="282" r:id="rId22"/>
    <p:sldId id="283" r:id="rId23"/>
    <p:sldId id="281" r:id="rId24"/>
    <p:sldId id="284" r:id="rId25"/>
    <p:sldId id="273" r:id="rId26"/>
  </p:sldIdLst>
  <p:sldSz cx="12192000" cy="6858000"/>
  <p:notesSz cx="6858000" cy="9144000"/>
  <p:custDataLst>
    <p:tags r:id="rId2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p:scale>
          <a:sx n="77" d="100"/>
          <a:sy n="77" d="100"/>
        </p:scale>
        <p:origin x="-432" y="-1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pPr/>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pPr/>
              <a:t>2/19/2024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timing>
    <p:tnLst>
      <p:par>
        <p:cTn id="1" dur="indefinite" restart="never" nodeType="tmRoot"/>
      </p:par>
    </p:tnLst>
  </p:timing>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89397" y="244698"/>
            <a:ext cx="11359167" cy="5942575"/>
          </a:xfrm>
        </p:spPr>
        <p:txBody>
          <a:bodyPr>
            <a:normAutofit lnSpcReduction="10000"/>
          </a:bodyPr>
          <a:lstStyle/>
          <a:p>
            <a:pPr algn="ctr"/>
            <a:r>
              <a:rPr lang="uz-Cyrl-UZ" sz="2800" b="1" dirty="0">
                <a:solidFill>
                  <a:schemeClr val="bg1"/>
                </a:solidFill>
              </a:rPr>
              <a:t>MAVZU: </a:t>
            </a:r>
            <a:r>
              <a:rPr lang="en-US" sz="2800" b="1" dirty="0" err="1" smtClean="0">
                <a:solidFill>
                  <a:schemeClr val="bg1"/>
                </a:solidFill>
                <a:latin typeface="Times New Roman" panose="02020603050405020304" pitchFamily="18" charset="0"/>
                <a:ea typeface="Times New Roman" panose="02020603050405020304" pitchFamily="18" charset="0"/>
              </a:rPr>
              <a:t>Pedagogika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tarixi</a:t>
            </a:r>
            <a:r>
              <a:rPr lang="en-US" sz="2800" b="1" dirty="0" smtClean="0">
                <a:solidFill>
                  <a:schemeClr val="bg1"/>
                </a:solidFill>
                <a:latin typeface="Times New Roman" panose="02020603050405020304" pitchFamily="18" charset="0"/>
                <a:ea typeface="Times New Roman" panose="02020603050405020304" pitchFamily="18" charset="0"/>
              </a:rPr>
              <a:t>-fan </a:t>
            </a:r>
            <a:r>
              <a:rPr lang="en-US" sz="2800" b="1" dirty="0" err="1" smtClean="0">
                <a:solidFill>
                  <a:schemeClr val="bg1"/>
                </a:solidFill>
                <a:latin typeface="Times New Roman" panose="02020603050405020304" pitchFamily="18" charset="0"/>
                <a:ea typeface="Times New Roman" panose="02020603050405020304" pitchFamily="18" charset="0"/>
              </a:rPr>
              <a:t>sifatida.Ibtidoiy</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jamoada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tarbiya.Eng</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qadimgi</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davrdan</a:t>
            </a:r>
            <a:r>
              <a:rPr lang="en-US" sz="2800" b="1" dirty="0" smtClean="0">
                <a:solidFill>
                  <a:schemeClr val="bg1"/>
                </a:solidFill>
                <a:latin typeface="Times New Roman" panose="02020603050405020304" pitchFamily="18" charset="0"/>
                <a:ea typeface="Times New Roman" panose="02020603050405020304" pitchFamily="18" charset="0"/>
              </a:rPr>
              <a:t> VII </a:t>
            </a:r>
            <a:r>
              <a:rPr lang="en-US" sz="2800" b="1" dirty="0" err="1" smtClean="0">
                <a:solidFill>
                  <a:schemeClr val="bg1"/>
                </a:solidFill>
                <a:latin typeface="Times New Roman" panose="02020603050405020304" pitchFamily="18" charset="0"/>
                <a:ea typeface="Times New Roman" panose="02020603050405020304" pitchFamily="18" charset="0"/>
              </a:rPr>
              <a:t>asrgacha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ta’lim-tarbiya</a:t>
            </a:r>
            <a:r>
              <a:rPr lang="en-US" sz="2800" b="1" dirty="0" smtClean="0">
                <a:solidFill>
                  <a:schemeClr val="bg1"/>
                </a:solidFill>
                <a:latin typeface="Times New Roman" panose="02020603050405020304" pitchFamily="18" charset="0"/>
                <a:ea typeface="Times New Roman" panose="02020603050405020304" pitchFamily="18" charset="0"/>
              </a:rPr>
              <a:t> va </a:t>
            </a:r>
            <a:r>
              <a:rPr lang="en-US" sz="2800" b="1" dirty="0" err="1" smtClean="0">
                <a:solidFill>
                  <a:schemeClr val="bg1"/>
                </a:solidFill>
                <a:latin typeface="Times New Roman" panose="02020603050405020304" pitchFamily="18" charset="0"/>
                <a:ea typeface="Times New Roman" panose="02020603050405020304" pitchFamily="18" charset="0"/>
              </a:rPr>
              <a:t>pedagogik</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fikrlar</a:t>
            </a:r>
            <a:r>
              <a:rPr lang="en-US" sz="2800" b="1" dirty="0" smtClean="0">
                <a:solidFill>
                  <a:schemeClr val="bg1"/>
                </a:solidFill>
                <a:latin typeface="Times New Roman" panose="02020603050405020304" pitchFamily="18" charset="0"/>
                <a:ea typeface="Times New Roman" panose="02020603050405020304" pitchFamily="18" charset="0"/>
              </a:rPr>
              <a:t>. VII </a:t>
            </a:r>
            <a:r>
              <a:rPr lang="en-US" sz="2800" b="1" dirty="0" err="1" smtClean="0">
                <a:solidFill>
                  <a:schemeClr val="bg1"/>
                </a:solidFill>
                <a:latin typeface="Times New Roman" panose="02020603050405020304" pitchFamily="18" charset="0"/>
                <a:ea typeface="Times New Roman" panose="02020603050405020304" pitchFamily="18" charset="0"/>
              </a:rPr>
              <a:t>asrdan</a:t>
            </a:r>
            <a:r>
              <a:rPr lang="en-US" sz="2800" b="1" dirty="0" smtClean="0">
                <a:solidFill>
                  <a:schemeClr val="bg1"/>
                </a:solidFill>
                <a:latin typeface="Times New Roman" panose="02020603050405020304" pitchFamily="18" charset="0"/>
                <a:ea typeface="Times New Roman" panose="02020603050405020304" pitchFamily="18" charset="0"/>
              </a:rPr>
              <a:t> XIV </a:t>
            </a:r>
            <a:r>
              <a:rPr lang="en-US" sz="2800" b="1" dirty="0" err="1" smtClean="0">
                <a:solidFill>
                  <a:schemeClr val="bg1"/>
                </a:solidFill>
                <a:latin typeface="Times New Roman" panose="02020603050405020304" pitchFamily="18" charset="0"/>
                <a:ea typeface="Times New Roman" panose="02020603050405020304" pitchFamily="18" charset="0"/>
              </a:rPr>
              <a:t>asrning</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birinchi</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yarmigacha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O’rta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Osiyoda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tarbiya</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maktab</a:t>
            </a:r>
            <a:r>
              <a:rPr lang="en-US" sz="2800" b="1" dirty="0" smtClean="0">
                <a:solidFill>
                  <a:schemeClr val="bg1"/>
                </a:solidFill>
                <a:latin typeface="Times New Roman" panose="02020603050405020304" pitchFamily="18" charset="0"/>
                <a:ea typeface="Times New Roman" panose="02020603050405020304" pitchFamily="18" charset="0"/>
              </a:rPr>
              <a:t> va </a:t>
            </a:r>
            <a:r>
              <a:rPr lang="en-US" sz="2800" b="1" dirty="0" err="1" smtClean="0">
                <a:solidFill>
                  <a:schemeClr val="bg1"/>
                </a:solidFill>
                <a:latin typeface="Times New Roman" panose="02020603050405020304" pitchFamily="18" charset="0"/>
                <a:ea typeface="Times New Roman" panose="02020603050405020304" pitchFamily="18" charset="0"/>
              </a:rPr>
              <a:t>pedagogik</a:t>
            </a:r>
            <a:r>
              <a:rPr lang="en-US" sz="2800" b="1" dirty="0" smtClean="0">
                <a:solidFill>
                  <a:schemeClr val="bg1"/>
                </a:solidFill>
                <a:latin typeface="Times New Roman" panose="02020603050405020304" pitchFamily="18" charset="0"/>
                <a:ea typeface="Times New Roman" panose="02020603050405020304" pitchFamily="18" charset="0"/>
              </a:rPr>
              <a:t> </a:t>
            </a:r>
            <a:r>
              <a:rPr lang="en-US" sz="2800" b="1" dirty="0" err="1" smtClean="0">
                <a:solidFill>
                  <a:schemeClr val="bg1"/>
                </a:solidFill>
                <a:latin typeface="Times New Roman" panose="02020603050405020304" pitchFamily="18" charset="0"/>
                <a:ea typeface="Times New Roman" panose="02020603050405020304" pitchFamily="18" charset="0"/>
              </a:rPr>
              <a:t>fikrlar</a:t>
            </a:r>
            <a:r>
              <a:rPr lang="en-US" sz="2800" b="1" dirty="0" smtClean="0">
                <a:solidFill>
                  <a:schemeClr val="bg1"/>
                </a:solidFill>
                <a:latin typeface="Times New Roman" panose="02020603050405020304" pitchFamily="18" charset="0"/>
                <a:ea typeface="Times New Roman" panose="02020603050405020304" pitchFamily="18" charset="0"/>
              </a:rPr>
              <a:t>.</a:t>
            </a:r>
            <a:r>
              <a:rPr lang="ru-RU" sz="2800" b="1" dirty="0" smtClean="0">
                <a:solidFill>
                  <a:schemeClr val="bg1"/>
                </a:solidFill>
              </a:rPr>
              <a:t> </a:t>
            </a:r>
            <a:r>
              <a:rPr lang="ru-RU" sz="2800" b="1" dirty="0">
                <a:solidFill>
                  <a:schemeClr val="bg1"/>
                </a:solidFill>
              </a:rPr>
              <a:t> </a:t>
            </a:r>
            <a:endParaRPr lang="ru-RU" sz="2800" dirty="0">
              <a:solidFill>
                <a:schemeClr val="bg1"/>
              </a:solidFill>
            </a:endParaRPr>
          </a:p>
          <a:p>
            <a:pPr algn="ctr"/>
            <a:r>
              <a:rPr lang="uz-Cyrl-UZ" sz="2800" b="1" dirty="0" smtClean="0">
                <a:solidFill>
                  <a:schemeClr val="bg1"/>
                </a:solidFill>
              </a:rPr>
              <a:t>Reja</a:t>
            </a:r>
            <a:r>
              <a:rPr lang="en-US" sz="2800" b="1" dirty="0">
                <a:solidFill>
                  <a:schemeClr val="bg1"/>
                </a:solidFill>
              </a:rPr>
              <a:t>:</a:t>
            </a:r>
            <a:endParaRPr lang="ru-RU" sz="2800" dirty="0">
              <a:solidFill>
                <a:schemeClr val="bg1"/>
              </a:solidFill>
            </a:endParaRPr>
          </a:p>
          <a:p>
            <a:pPr lvl="0"/>
            <a:r>
              <a:rPr lang="en-US" sz="2800" dirty="0" smtClean="0">
                <a:solidFill>
                  <a:schemeClr val="bg1"/>
                </a:solidFill>
              </a:rPr>
              <a:t>1. </a:t>
            </a:r>
            <a:r>
              <a:rPr lang="uz-Cyrl-UZ" sz="2400" dirty="0" smtClean="0">
                <a:solidFill>
                  <a:schemeClr val="bg1"/>
                </a:solidFill>
                <a:latin typeface="Times New Roman" panose="02020603050405020304" pitchFamily="18" charset="0"/>
                <a:cs typeface="Times New Roman" panose="02020603050405020304" pitchFamily="18" charset="0"/>
              </a:rPr>
              <a:t>Pedagogika tarixi  predmeti va vazifalari.</a:t>
            </a:r>
            <a:endParaRPr lang="ru-RU" sz="2400" dirty="0" smtClean="0">
              <a:solidFill>
                <a:schemeClr val="bg1"/>
              </a:solidFill>
              <a:latin typeface="Times New Roman" panose="02020603050405020304" pitchFamily="18" charset="0"/>
              <a:cs typeface="Times New Roman" panose="02020603050405020304" pitchFamily="18" charset="0"/>
            </a:endParaRPr>
          </a:p>
          <a:p>
            <a:pPr lvl="0"/>
            <a:r>
              <a:rPr lang="en-US" sz="2400" dirty="0" smtClean="0">
                <a:solidFill>
                  <a:schemeClr val="bg1"/>
                </a:solidFill>
                <a:latin typeface="Times New Roman" panose="02020603050405020304" pitchFamily="18" charset="0"/>
                <a:cs typeface="Times New Roman" panose="02020603050405020304" pitchFamily="18" charset="0"/>
              </a:rPr>
              <a:t>2.T</a:t>
            </a:r>
            <a:r>
              <a:rPr lang="uz-Cyrl-UZ" sz="2400" dirty="0" smtClean="0">
                <a:solidFill>
                  <a:schemeClr val="bg1"/>
                </a:solidFill>
                <a:latin typeface="Times New Roman" panose="02020603050405020304" pitchFamily="18" charset="0"/>
                <a:cs typeface="Times New Roman" panose="02020603050405020304" pitchFamily="18" charset="0"/>
              </a:rPr>
              <a:t>arixiy  yodgorliklarda  inson tarbiyasi  to’g’risidagi qarashlar.</a:t>
            </a:r>
            <a:endParaRPr lang="en-US" sz="2400" dirty="0" smtClean="0">
              <a:solidFill>
                <a:schemeClr val="bg1"/>
              </a:solidFill>
              <a:latin typeface="Times New Roman" panose="02020603050405020304" pitchFamily="18" charset="0"/>
              <a:cs typeface="Times New Roman" panose="02020603050405020304" pitchFamily="18" charset="0"/>
            </a:endParaRPr>
          </a:p>
          <a:p>
            <a:pPr lvl="0"/>
            <a:r>
              <a:rPr lang="en-US" sz="2400" dirty="0" smtClean="0">
                <a:solidFill>
                  <a:schemeClr val="bg1"/>
                </a:solidFill>
                <a:latin typeface="Times New Roman" panose="02020603050405020304" pitchFamily="18" charset="0"/>
                <a:cs typeface="Times New Roman" panose="02020603050405020304" pitchFamily="18" charset="0"/>
              </a:rPr>
              <a:t>3.</a:t>
            </a:r>
            <a:r>
              <a:rPr lang="uz-Cyrl-UZ" sz="2400" b="1" cap="none"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uz-Cyrl-UZ" sz="2400" cap="none"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ISLOM MADANIYATI VA TARBIYA MASALASINI O‘RGANISHNING AHAMIYATI.</a:t>
            </a:r>
            <a:endParaRPr lang="en-US" sz="2400" cap="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lvl="0"/>
            <a:r>
              <a:rPr lang="en-US" sz="2400" cap="none"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4.</a:t>
            </a:r>
            <a:r>
              <a:rPr lang="uz-Cyrl-UZ" sz="3200" b="1" cap="none" dirty="0">
                <a:solidFill>
                  <a:prstClr val="black"/>
                </a:solidFill>
                <a:latin typeface="Times New Roman" panose="02020603050405020304" pitchFamily="18" charset="0"/>
                <a:ea typeface="Times New Roman" panose="02020603050405020304" pitchFamily="18" charset="0"/>
              </a:rPr>
              <a:t> </a:t>
            </a:r>
            <a:r>
              <a:rPr lang="uz-Cyrl-UZ" sz="2400" cap="none" dirty="0" smtClean="0">
                <a:solidFill>
                  <a:prstClr val="black"/>
                </a:solidFill>
                <a:latin typeface="Times New Roman" panose="02020603050405020304" pitchFamily="18" charset="0"/>
                <a:ea typeface="Times New Roman" panose="02020603050405020304" pitchFamily="18" charset="0"/>
              </a:rPr>
              <a:t>NAQSHBANDIYLIKNING TARBIYAVIY G‘OYASI VA INSON MA’NAVIY – PSIXOLOGIK QIYOFASI.</a:t>
            </a:r>
            <a:endParaRPr lang="ru-RU" sz="2400" cap="none" dirty="0" smtClean="0">
              <a:solidFill>
                <a:prstClr val="black"/>
              </a:solidFill>
              <a:latin typeface="Times New Roman" panose="02020603050405020304" pitchFamily="18" charset="0"/>
              <a:ea typeface="Times New Roman" panose="02020603050405020304" pitchFamily="18" charset="0"/>
            </a:endParaRPr>
          </a:p>
          <a:p>
            <a:pPr lvl="0"/>
            <a:endParaRPr lang="ru-RU" sz="2400" cap="none"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lvl="0"/>
            <a:endParaRPr lang="ru-RU" sz="3200" dirty="0" smtClean="0">
              <a:solidFill>
                <a:schemeClr val="bg1"/>
              </a:solidFill>
            </a:endParaRPr>
          </a:p>
          <a:p>
            <a:endParaRPr lang="ru-RU" sz="3200" dirty="0">
              <a:solidFill>
                <a:schemeClr val="bg1"/>
              </a:solidFill>
            </a:endParaRPr>
          </a:p>
        </p:txBody>
      </p:sp>
    </p:spTree>
    <p:extLst>
      <p:ext uri="{BB962C8B-B14F-4D97-AF65-F5344CB8AC3E}">
        <p14:creationId xmlns:p14="http://schemas.microsoft.com/office/powerpoint/2010/main" xmlns="" val="15924639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304800"/>
            <a:ext cx="10315977" cy="5943599"/>
          </a:xfrm>
        </p:spPr>
        <p:txBody>
          <a:bodyPr>
            <a:normAutofit/>
          </a:bodyPr>
          <a:lstStyle/>
          <a:p>
            <a:pPr indent="431800" algn="just"/>
            <a:r>
              <a:rPr lang="uz-Cyrl-UZ" sz="2800" dirty="0">
                <a:latin typeface="Times New Roman" panose="02020603050405020304" pitchFamily="18" charset="0"/>
                <a:ea typeface="Times New Roman" panose="02020603050405020304" pitchFamily="18" charset="0"/>
              </a:rPr>
              <a:t>Eng qadimgi turkiy tilda yaratilgan va turk-runiy yozuvida bitilgan O‘rxun-Enisey bitiklari VI-VIII asrlarda yozib qoldirilgan bo‘lib, ular ta’lim-tarbiyaga oid qimmatli ma’lumotlar beradi.</a:t>
            </a:r>
            <a:endParaRPr lang="ru-RU" sz="2800" dirty="0">
              <a:latin typeface="Times New Roman" panose="02020603050405020304" pitchFamily="18" charset="0"/>
              <a:ea typeface="Times New Roman" panose="02020603050405020304" pitchFamily="18" charset="0"/>
            </a:endParaRPr>
          </a:p>
          <a:p>
            <a:r>
              <a:rPr lang="uz-Cyrl-UZ" sz="2800" dirty="0">
                <a:latin typeface="Times New Roman" panose="02020603050405020304" pitchFamily="18" charset="0"/>
                <a:ea typeface="Times New Roman" panose="02020603050405020304" pitchFamily="18" charset="0"/>
              </a:rPr>
              <a:t>Toshga o‘yib yozilgan O‘rxun-Enisey yodgorliklari dastlab Enisey havzasida, so‘ngra Mo‘g‘ilistonning O‘rxun daryosi bo‘yidan topilib, daniyalik olim Vilgelm Tomson 1893 yilda bu yozuvlarni birinchi bo‘lib o‘qigan. O‘zbekistonda esa Oybek, O. Sharofuddinov, N. Mallaev, A. Qayumov, N. Rahmonovlar mazkur yozuvlar bo‘yicha tadqiqot ishlarini olib bordilar va ularning ta’lim-tarbiyadagi o‘rnini yoritib berdilar.</a:t>
            </a:r>
            <a:endParaRPr lang="ru-RU" sz="2800" dirty="0"/>
          </a:p>
        </p:txBody>
      </p:sp>
    </p:spTree>
    <p:extLst>
      <p:ext uri="{BB962C8B-B14F-4D97-AF65-F5344CB8AC3E}">
        <p14:creationId xmlns:p14="http://schemas.microsoft.com/office/powerpoint/2010/main" xmlns="" val="13918115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65669" y="404521"/>
            <a:ext cx="10823823" cy="5670883"/>
          </a:xfrm>
        </p:spPr>
        <p:txBody>
          <a:bodyPr>
            <a:normAutofit lnSpcReduction="10000"/>
          </a:bodyPr>
          <a:lstStyle/>
          <a:p>
            <a:pPr marL="0" indent="0">
              <a:buNone/>
            </a:pPr>
            <a:endParaRPr lang="ru-RU" dirty="0"/>
          </a:p>
          <a:p>
            <a:r>
              <a:rPr lang="uz-Cyrl-UZ" sz="3200" b="1" dirty="0" smtClean="0"/>
              <a:t>Urxun-Enasoy </a:t>
            </a:r>
            <a:r>
              <a:rPr lang="uz-Cyrl-UZ" sz="3200" b="1" dirty="0"/>
              <a:t>qabr toshlari</a:t>
            </a:r>
            <a:r>
              <a:rPr lang="en-US" sz="3200" b="1" dirty="0"/>
              <a:t>da </a:t>
            </a:r>
            <a:r>
              <a:rPr lang="en-US" sz="3200" b="1" dirty="0" err="1"/>
              <a:t>yozilishicha</a:t>
            </a:r>
            <a:r>
              <a:rPr lang="en-US" sz="3200" b="1" dirty="0"/>
              <a:t> </a:t>
            </a:r>
            <a:r>
              <a:rPr lang="en-US" sz="3200" b="1" dirty="0" err="1"/>
              <a:t>Xun</a:t>
            </a:r>
            <a:r>
              <a:rPr lang="en-US" sz="3200" b="1" dirty="0"/>
              <a:t> </a:t>
            </a:r>
            <a:r>
              <a:rPr lang="en-US" sz="3200" b="1" dirty="0" err="1"/>
              <a:t>qabilalari</a:t>
            </a:r>
            <a:r>
              <a:rPr lang="en-US" sz="3200" b="1" dirty="0"/>
              <a:t> </a:t>
            </a:r>
            <a:r>
              <a:rPr lang="en-US" sz="3200" b="1" dirty="0" err="1"/>
              <a:t>Oltoy</a:t>
            </a:r>
            <a:r>
              <a:rPr lang="en-US" sz="3200" b="1" dirty="0"/>
              <a:t> </a:t>
            </a:r>
            <a:r>
              <a:rPr lang="en-US" sz="3200" b="1" dirty="0" err="1"/>
              <a:t>tillar</a:t>
            </a:r>
            <a:r>
              <a:rPr lang="en-US" sz="3200" b="1" dirty="0"/>
              <a:t> </a:t>
            </a:r>
            <a:r>
              <a:rPr lang="en-US" sz="3200" b="1" dirty="0" err="1"/>
              <a:t>guruhi</a:t>
            </a:r>
            <a:r>
              <a:rPr lang="en-US" sz="3200" b="1" dirty="0"/>
              <a:t> </a:t>
            </a:r>
            <a:r>
              <a:rPr lang="en-US" sz="3200" b="1" dirty="0" err="1"/>
              <a:t>tegishli</a:t>
            </a:r>
            <a:r>
              <a:rPr lang="en-US" sz="3200" b="1" dirty="0"/>
              <a:t> </a:t>
            </a:r>
            <a:r>
              <a:rPr lang="en-US" sz="3200" b="1" dirty="0" err="1"/>
              <a:t>bolgan</a:t>
            </a:r>
            <a:r>
              <a:rPr lang="en-US" sz="3200" b="1" dirty="0"/>
              <a:t> </a:t>
            </a:r>
            <a:r>
              <a:rPr lang="en-US" sz="3200" b="1" dirty="0" err="1"/>
              <a:t>o’z</a:t>
            </a:r>
            <a:r>
              <a:rPr lang="en-US" sz="3200" b="1" dirty="0"/>
              <a:t> </a:t>
            </a:r>
            <a:r>
              <a:rPr lang="en-US" sz="3200" b="1" dirty="0" err="1"/>
              <a:t>tillarini</a:t>
            </a:r>
            <a:r>
              <a:rPr lang="en-US" sz="3200" b="1" dirty="0"/>
              <a:t> </a:t>
            </a:r>
            <a:r>
              <a:rPr lang="en-US" sz="3200" b="1" dirty="0" err="1"/>
              <a:t>boshqa</a:t>
            </a:r>
            <a:r>
              <a:rPr lang="en-US" sz="3200" b="1" dirty="0"/>
              <a:t> </a:t>
            </a:r>
            <a:r>
              <a:rPr lang="en-US" sz="3200" b="1" dirty="0" err="1"/>
              <a:t>qabilalar</a:t>
            </a:r>
            <a:r>
              <a:rPr lang="en-US" sz="3200" b="1" dirty="0"/>
              <a:t> </a:t>
            </a:r>
            <a:r>
              <a:rPr lang="en-US" sz="3200" b="1" dirty="0" err="1"/>
              <a:t>bilan</a:t>
            </a:r>
            <a:r>
              <a:rPr lang="en-US" sz="3200" b="1" dirty="0"/>
              <a:t> </a:t>
            </a:r>
            <a:r>
              <a:rPr lang="en-US" sz="3200" b="1" dirty="0" err="1"/>
              <a:t>muloqotga</a:t>
            </a:r>
            <a:r>
              <a:rPr lang="en-US" sz="3200" b="1" dirty="0"/>
              <a:t> </a:t>
            </a:r>
            <a:r>
              <a:rPr lang="en-US" sz="3200" b="1" dirty="0" err="1"/>
              <a:t>kirishishning</a:t>
            </a:r>
            <a:r>
              <a:rPr lang="en-US" sz="3200" b="1" dirty="0"/>
              <a:t> </a:t>
            </a:r>
            <a:r>
              <a:rPr lang="en-US" sz="3200" b="1" dirty="0" err="1"/>
              <a:t>asosiy</a:t>
            </a:r>
            <a:r>
              <a:rPr lang="en-US" sz="3200" b="1" dirty="0"/>
              <a:t> </a:t>
            </a:r>
            <a:r>
              <a:rPr lang="en-US" sz="3200" b="1" dirty="0" err="1"/>
              <a:t>vositasi</a:t>
            </a:r>
            <a:r>
              <a:rPr lang="en-US" sz="3200" b="1" dirty="0"/>
              <a:t> deb </a:t>
            </a:r>
            <a:r>
              <a:rPr lang="en-US" sz="3200" b="1" dirty="0" err="1"/>
              <a:t>bilishgan</a:t>
            </a:r>
            <a:r>
              <a:rPr lang="en-US" sz="3200" b="1" dirty="0"/>
              <a:t>. </a:t>
            </a:r>
            <a:r>
              <a:rPr lang="en-US" sz="3200" b="1" dirty="0" err="1"/>
              <a:t>Ular</a:t>
            </a:r>
            <a:r>
              <a:rPr lang="en-US" sz="3200" b="1" dirty="0"/>
              <a:t> Turk </a:t>
            </a:r>
            <a:r>
              <a:rPr lang="en-US" sz="3200" b="1" dirty="0" err="1"/>
              <a:t>qabilalarining</a:t>
            </a:r>
            <a:r>
              <a:rPr lang="en-US" sz="3200" b="1" dirty="0"/>
              <a:t> </a:t>
            </a:r>
            <a:r>
              <a:rPr lang="en-US" sz="3200" b="1" dirty="0" err="1"/>
              <a:t>tamadduni</a:t>
            </a:r>
            <a:r>
              <a:rPr lang="en-US" sz="3200" b="1" dirty="0"/>
              <a:t> </a:t>
            </a:r>
            <a:r>
              <a:rPr lang="en-US" sz="3200" b="1" dirty="0" err="1"/>
              <a:t>manbasi</a:t>
            </a:r>
            <a:r>
              <a:rPr lang="en-US" sz="3200" b="1" dirty="0"/>
              <a:t> </a:t>
            </a:r>
            <a:r>
              <a:rPr lang="en-US" sz="3200" b="1" dirty="0" err="1"/>
              <a:t>bo’lib</a:t>
            </a:r>
            <a:r>
              <a:rPr lang="en-US" sz="3200" b="1" dirty="0"/>
              <a:t> </a:t>
            </a:r>
            <a:r>
              <a:rPr lang="en-US" sz="3200" b="1" dirty="0" err="1"/>
              <a:t>hisoblanadi</a:t>
            </a:r>
            <a:r>
              <a:rPr lang="en-US" sz="3200" b="1" dirty="0"/>
              <a:t>. Turk v</a:t>
            </a:r>
            <a:r>
              <a:rPr lang="en-US" sz="3200" b="1" dirty="0" smtClean="0"/>
              <a:t>a </a:t>
            </a:r>
            <a:r>
              <a:rPr lang="en-US" sz="3200" b="1" dirty="0" err="1"/>
              <a:t>Mug’ul</a:t>
            </a:r>
            <a:r>
              <a:rPr lang="en-US" sz="3200" b="1" dirty="0"/>
              <a:t> </a:t>
            </a:r>
            <a:r>
              <a:rPr lang="en-US" sz="3200" b="1" dirty="0" err="1"/>
              <a:t>qabilalar</a:t>
            </a:r>
            <a:r>
              <a:rPr lang="en-US" sz="3200" b="1" dirty="0"/>
              <a:t> </a:t>
            </a:r>
            <a:r>
              <a:rPr lang="en-US" sz="3200" b="1" dirty="0" err="1"/>
              <a:t>ning</a:t>
            </a:r>
            <a:r>
              <a:rPr lang="en-US" sz="3200" b="1" dirty="0"/>
              <a:t> </a:t>
            </a:r>
            <a:r>
              <a:rPr lang="en-US" sz="3200" b="1" dirty="0" err="1"/>
              <a:t>G’arbga</a:t>
            </a:r>
            <a:r>
              <a:rPr lang="en-US" sz="3200" b="1" dirty="0"/>
              <a:t> </a:t>
            </a:r>
            <a:r>
              <a:rPr lang="en-US" sz="3200" b="1" dirty="0" err="1"/>
              <a:t>ko’chish</a:t>
            </a:r>
            <a:r>
              <a:rPr lang="en-US" sz="3200" b="1" dirty="0"/>
              <a:t> </a:t>
            </a:r>
            <a:r>
              <a:rPr lang="en-US" sz="3200" b="1" dirty="0" err="1"/>
              <a:t>dastlabki</a:t>
            </a:r>
            <a:r>
              <a:rPr lang="en-US" sz="3200" b="1" dirty="0"/>
              <a:t> </a:t>
            </a:r>
            <a:r>
              <a:rPr lang="en-US" sz="3200" b="1" dirty="0" err="1"/>
              <a:t>davrlari</a:t>
            </a:r>
            <a:r>
              <a:rPr lang="en-US" sz="3200" b="1" dirty="0"/>
              <a:t> </a:t>
            </a:r>
            <a:r>
              <a:rPr lang="en-US" sz="3200" b="1" dirty="0" err="1"/>
              <a:t>aks</a:t>
            </a:r>
            <a:r>
              <a:rPr lang="en-US" sz="3200" b="1" dirty="0"/>
              <a:t> </a:t>
            </a:r>
            <a:r>
              <a:rPr lang="en-US" sz="3200" b="1" dirty="0" err="1"/>
              <a:t>etgan</a:t>
            </a:r>
            <a:r>
              <a:rPr lang="en-US" sz="3200" b="1" dirty="0"/>
              <a:t>. Bu Ural </a:t>
            </a:r>
            <a:r>
              <a:rPr lang="en-US" sz="3200" b="1" dirty="0" err="1"/>
              <a:t>mintaqasini</a:t>
            </a:r>
            <a:r>
              <a:rPr lang="en-US" sz="3200" b="1" dirty="0"/>
              <a:t> </a:t>
            </a:r>
            <a:r>
              <a:rPr lang="en-US" sz="3200" b="1" dirty="0" err="1"/>
              <a:t>mo'g'ul</a:t>
            </a:r>
            <a:r>
              <a:rPr lang="en-US" sz="3200" b="1" dirty="0"/>
              <a:t> va </a:t>
            </a:r>
            <a:r>
              <a:rPr lang="en-US" sz="3200" b="1" dirty="0" err="1"/>
              <a:t>Sakas</a:t>
            </a:r>
            <a:r>
              <a:rPr lang="en-US" sz="3200" b="1" dirty="0"/>
              <a:t> </a:t>
            </a:r>
            <a:r>
              <a:rPr lang="en-US" sz="3200" b="1" dirty="0" err="1"/>
              <a:t>qabilalari</a:t>
            </a:r>
            <a:r>
              <a:rPr lang="en-US" sz="3200" b="1" dirty="0"/>
              <a:t> </a:t>
            </a:r>
            <a:r>
              <a:rPr lang="en-US" sz="3200" b="1" dirty="0" err="1"/>
              <a:t>tomonidan</a:t>
            </a:r>
            <a:r>
              <a:rPr lang="en-US" sz="3200" b="1" dirty="0"/>
              <a:t> </a:t>
            </a:r>
            <a:r>
              <a:rPr lang="en-US" sz="3200" b="1" dirty="0" err="1"/>
              <a:t>zabt</a:t>
            </a:r>
            <a:r>
              <a:rPr lang="en-US" sz="3200" b="1" dirty="0"/>
              <a:t> </a:t>
            </a:r>
            <a:r>
              <a:rPr lang="en-US" sz="3200" b="1" dirty="0" err="1" smtClean="0"/>
              <a:t>etilgan</a:t>
            </a:r>
            <a:r>
              <a:rPr lang="en-US" sz="3200" b="1" dirty="0"/>
              <a:t>.</a:t>
            </a:r>
            <a:r>
              <a:rPr lang="en-US" sz="3200" b="1" dirty="0" smtClean="0"/>
              <a:t> </a:t>
            </a:r>
            <a:r>
              <a:rPr lang="en-US" sz="3200" b="1" dirty="0"/>
              <a:t>G'arb </a:t>
            </a:r>
            <a:r>
              <a:rPr lang="en-US" sz="3200" b="1" dirty="0" err="1"/>
              <a:t>tadqiqotchilari</a:t>
            </a:r>
            <a:r>
              <a:rPr lang="en-US" sz="3200" b="1" dirty="0"/>
              <a:t> </a:t>
            </a:r>
            <a:r>
              <a:rPr lang="en-US" sz="3200" b="1" dirty="0" err="1"/>
              <a:t>izlanishlariga</a:t>
            </a:r>
            <a:r>
              <a:rPr lang="en-US" sz="3200" b="1" dirty="0"/>
              <a:t> </a:t>
            </a:r>
            <a:r>
              <a:rPr lang="en-US" sz="3200" b="1" dirty="0" err="1"/>
              <a:t>ko’ra</a:t>
            </a:r>
            <a:r>
              <a:rPr lang="en-US" sz="3200" b="1" dirty="0"/>
              <a:t> </a:t>
            </a:r>
            <a:r>
              <a:rPr lang="en-US" sz="3200" b="1" dirty="0" err="1"/>
              <a:t>bu</a:t>
            </a:r>
            <a:r>
              <a:rPr lang="en-US" sz="3200" b="1" dirty="0"/>
              <a:t> </a:t>
            </a:r>
            <a:r>
              <a:rPr lang="en-US" sz="3200" b="1" dirty="0" err="1"/>
              <a:t>xalqlarning</a:t>
            </a:r>
            <a:r>
              <a:rPr lang="en-US" sz="3200" b="1" dirty="0"/>
              <a:t> </a:t>
            </a:r>
            <a:r>
              <a:rPr lang="en-US" sz="3200" b="1" dirty="0" err="1"/>
              <a:t>tashqi</a:t>
            </a:r>
            <a:r>
              <a:rPr lang="en-US" sz="3200" b="1" dirty="0"/>
              <a:t> </a:t>
            </a:r>
            <a:r>
              <a:rPr lang="en-US" sz="3200" b="1" dirty="0" err="1"/>
              <a:t>korinishidagi</a:t>
            </a:r>
            <a:r>
              <a:rPr lang="en-US" sz="3200" b="1" dirty="0"/>
              <a:t> </a:t>
            </a:r>
            <a:r>
              <a:rPr lang="en-US" sz="3200" b="1" dirty="0" err="1"/>
              <a:t>o’xshashliklariga</a:t>
            </a:r>
            <a:r>
              <a:rPr lang="en-US" sz="3200" b="1" dirty="0"/>
              <a:t> </a:t>
            </a:r>
            <a:r>
              <a:rPr lang="en-US" sz="3200" b="1" dirty="0" err="1"/>
              <a:t>asos</a:t>
            </a:r>
            <a:r>
              <a:rPr lang="en-US" sz="3200" b="1" dirty="0"/>
              <a:t> </a:t>
            </a:r>
            <a:r>
              <a:rPr lang="en-US" sz="3200" b="1" dirty="0" err="1"/>
              <a:t>bo’lgan</a:t>
            </a:r>
            <a:r>
              <a:rPr lang="en-US" sz="3200" b="1" dirty="0"/>
              <a:t>.</a:t>
            </a:r>
            <a:endParaRPr lang="ru-RU" sz="3200" dirty="0"/>
          </a:p>
          <a:p>
            <a:endParaRPr lang="ru-RU" sz="3200" dirty="0"/>
          </a:p>
        </p:txBody>
      </p:sp>
    </p:spTree>
    <p:extLst>
      <p:ext uri="{BB962C8B-B14F-4D97-AF65-F5344CB8AC3E}">
        <p14:creationId xmlns:p14="http://schemas.microsoft.com/office/powerpoint/2010/main" xmlns="" val="1488905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2926" y="413393"/>
            <a:ext cx="9994005" cy="5670883"/>
          </a:xfrm>
        </p:spPr>
        <p:txBody>
          <a:bodyPr>
            <a:normAutofit lnSpcReduction="10000"/>
          </a:bodyPr>
          <a:lstStyle/>
          <a:p>
            <a:pPr indent="431800" algn="just"/>
            <a:r>
              <a:rPr lang="uz-Cyrl-UZ" sz="2800" dirty="0">
                <a:latin typeface="Times New Roman" panose="02020603050405020304" pitchFamily="18" charset="0"/>
                <a:ea typeface="Times New Roman" panose="02020603050405020304" pitchFamily="18" charset="0"/>
              </a:rPr>
              <a:t>Ma’lumki, VI asr o‘rtalariga kelib, Oltoy, Ettisuv, Markaziy Osiyo hududlarida turk xoqonligi tashkil topdi. Bu xoqonlik g‘arbda Vizantiya, janubda Eron, Hindiston, sharqda Xitoy bilan chegaradosh edi.</a:t>
            </a:r>
            <a:endParaRPr lang="ru-RU" sz="2800" dirty="0">
              <a:latin typeface="Times New Roman" panose="02020603050405020304" pitchFamily="18" charset="0"/>
              <a:ea typeface="Times New Roman" panose="02020603050405020304" pitchFamily="18" charset="0"/>
            </a:endParaRPr>
          </a:p>
          <a:p>
            <a:pPr indent="431800" algn="just"/>
            <a:r>
              <a:rPr lang="uz-Cyrl-UZ" sz="2800" dirty="0">
                <a:latin typeface="Times New Roman" panose="02020603050405020304" pitchFamily="18" charset="0"/>
                <a:ea typeface="Times New Roman" panose="02020603050405020304" pitchFamily="18" charset="0"/>
              </a:rPr>
              <a:t>Xoqonlik 604 yilda Sharqiy va G‘arbiy xoqonlikka ajralgan. Turk xoqonligi asosan 3 kishi: Bilga Xoqon (Mo‘g‘ilyon), sarkarda Kul Tegin va vazir To‘nyuquqlar qo‘lida markazlashgan edi</a:t>
            </a:r>
            <a:r>
              <a:rPr lang="uz-Cyrl-UZ" sz="2800" dirty="0" smtClean="0">
                <a:latin typeface="Times New Roman" panose="02020603050405020304" pitchFamily="18" charset="0"/>
                <a:ea typeface="Times New Roman" panose="02020603050405020304" pitchFamily="18" charset="0"/>
              </a:rPr>
              <a:t>.</a:t>
            </a:r>
            <a:r>
              <a:rPr lang="uz-Cyrl-UZ" sz="2800" dirty="0">
                <a:latin typeface="Times New Roman" panose="02020603050405020304" pitchFamily="18" charset="0"/>
                <a:ea typeface="Times New Roman" panose="02020603050405020304" pitchFamily="18" charset="0"/>
              </a:rPr>
              <a:t> </a:t>
            </a:r>
            <a:endParaRPr lang="en-US" sz="2800" dirty="0" smtClean="0">
              <a:latin typeface="Times New Roman" panose="02020603050405020304" pitchFamily="18" charset="0"/>
              <a:ea typeface="Times New Roman" panose="02020603050405020304" pitchFamily="18" charset="0"/>
            </a:endParaRPr>
          </a:p>
          <a:p>
            <a:pPr indent="431800" algn="just"/>
            <a:r>
              <a:rPr lang="uz-Cyrl-UZ" sz="2800" dirty="0" smtClean="0">
                <a:latin typeface="Times New Roman" panose="02020603050405020304" pitchFamily="18" charset="0"/>
                <a:ea typeface="Times New Roman" panose="02020603050405020304" pitchFamily="18" charset="0"/>
              </a:rPr>
              <a:t>Bitiktoshlarda </a:t>
            </a:r>
            <a:r>
              <a:rPr lang="uz-Cyrl-UZ" sz="2800" dirty="0">
                <a:latin typeface="Times New Roman" panose="02020603050405020304" pitchFamily="18" charset="0"/>
                <a:ea typeface="Times New Roman" panose="02020603050405020304" pitchFamily="18" charset="0"/>
              </a:rPr>
              <a:t>o‘z vatani mustaqilligi uchun kurash, xalqni asoratdan olib chiqish, ularning birligini ta’minlash xoqonlar Bo‘liyon, Istemi, Eltarish, Eltarishning o‘g‘illari Bilga xoqon va lashkarboshi Kul Tegin, ma’naviy otalari To‘nyuquq zimmasiga tushgani hikoya qilinadi</a:t>
            </a:r>
            <a:endParaRPr lang="ru-RU" sz="2800" dirty="0">
              <a:latin typeface="Times New Roman" panose="02020603050405020304" pitchFamily="18" charset="0"/>
              <a:ea typeface="Times New Roman" panose="02020603050405020304" pitchFamily="18" charset="0"/>
            </a:endParaRPr>
          </a:p>
          <a:p>
            <a:pPr marL="0" indent="0">
              <a:buNone/>
            </a:pPr>
            <a:endParaRPr lang="ru-RU" sz="2800" dirty="0"/>
          </a:p>
        </p:txBody>
      </p:sp>
    </p:spTree>
    <p:extLst>
      <p:ext uri="{BB962C8B-B14F-4D97-AF65-F5344CB8AC3E}">
        <p14:creationId xmlns:p14="http://schemas.microsoft.com/office/powerpoint/2010/main" xmlns="" val="4113761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9933" y="452718"/>
            <a:ext cx="11664174" cy="6171106"/>
          </a:xfrm>
        </p:spPr>
        <p:txBody>
          <a:bodyPr/>
          <a:lstStyle/>
          <a:p>
            <a:pPr algn="ctr"/>
            <a:r>
              <a:rPr lang="uz-Cyrl-UZ" sz="2000" b="1" dirty="0"/>
              <a:t> </a:t>
            </a:r>
            <a:r>
              <a:rPr lang="ru-RU" sz="2000" dirty="0"/>
              <a:t/>
            </a:r>
            <a:br>
              <a:rPr lang="ru-RU" sz="2000" dirty="0"/>
            </a:br>
            <a:r>
              <a:rPr lang="ru-RU" sz="2800" dirty="0"/>
              <a:t/>
            </a:r>
            <a:br>
              <a:rPr lang="ru-RU" sz="2800" dirty="0"/>
            </a:br>
            <a:endParaRPr lang="ru-RU" sz="2800" dirty="0"/>
          </a:p>
        </p:txBody>
      </p:sp>
      <p:sp>
        <p:nvSpPr>
          <p:cNvPr id="3" name="Прямоугольник 2"/>
          <p:cNvSpPr/>
          <p:nvPr/>
        </p:nvSpPr>
        <p:spPr>
          <a:xfrm>
            <a:off x="695458" y="187876"/>
            <a:ext cx="11154671" cy="6186309"/>
          </a:xfrm>
          <a:prstGeom prst="rect">
            <a:avLst/>
          </a:prstGeom>
        </p:spPr>
        <p:txBody>
          <a:bodyPr wrap="square">
            <a:spAutoFit/>
          </a:bodyPr>
          <a:lstStyle/>
          <a:p>
            <a:pPr algn="ctr">
              <a:spcAft>
                <a:spcPts val="0"/>
              </a:spcAft>
            </a:pPr>
            <a:r>
              <a:rPr lang="uz-Cyrl-UZ" sz="2800" b="1" dirty="0">
                <a:solidFill>
                  <a:schemeClr val="bg1"/>
                </a:solidFill>
                <a:latin typeface="Times New Roman" panose="02020603050405020304" pitchFamily="18" charset="0"/>
                <a:ea typeface="Times New Roman" panose="02020603050405020304" pitchFamily="18" charset="0"/>
              </a:rPr>
              <a:t>Islom madaniyati va tarbiya masalasini o‘rganishning ahamiyati.</a:t>
            </a:r>
            <a:endParaRPr lang="ru-RU" sz="2800" dirty="0">
              <a:solidFill>
                <a:schemeClr val="bg1"/>
              </a:solidFill>
              <a:latin typeface="Times New Roman" panose="02020603050405020304" pitchFamily="18" charset="0"/>
              <a:ea typeface="Times New Roman" panose="02020603050405020304" pitchFamily="18" charset="0"/>
            </a:endParaRPr>
          </a:p>
          <a:p>
            <a:pPr>
              <a:spcAft>
                <a:spcPts val="0"/>
              </a:spcAft>
            </a:pPr>
            <a:r>
              <a:rPr lang="uz-Cyrl-UZ" sz="2800" dirty="0" smtClean="0">
                <a:latin typeface="Times New Roman" panose="02020603050405020304" pitchFamily="18" charset="0"/>
                <a:ea typeface="Times New Roman" panose="02020603050405020304" pitchFamily="18" charset="0"/>
              </a:rPr>
              <a:t>   VII</a:t>
            </a:r>
            <a:r>
              <a:rPr lang="uz-Cyrl-UZ" sz="2800" dirty="0">
                <a:latin typeface="Times New Roman" panose="02020603050405020304" pitchFamily="18" charset="0"/>
                <a:ea typeface="Times New Roman" panose="02020603050405020304" pitchFamily="18" charset="0"/>
              </a:rPr>
              <a:t>	asr boshlarida islom g‘oyasigaasoslangan Arab xalifaligi tashkil topib, bu davlat o‘z mavqeini mustahkamlash uchun boshqa mamlakatlarni ham zabt eta boshladi. Butun Arabiston yarim oroli, Eron, Kavkaz orti, Suriya, Shimoliy Afrika, Janubiy Ispaniya xalifalikning tarkibiga kiritildi. VII asr o‘rtalarida Arab xalifaligi Movarounnahrga ham hujum qilish rejasini tuza boshladi. Bu borada birinchi yurish 651 yilda Ubaydulloh ibn Ziyod boshchiligida amalga oshirildi. 676 yili esa Said ibn Usmon rahbarligida Buxoro, So‘g‘diyona, Kesh, Nasaf shaharlariga hujum qilindi. Arab istilochilarining navbatdagi yurishi Xuroson hokimi Qutayba ibn Muslim tomonidan amalga oshirildi. U 706 yilda Zarafshon vodiysiga yurish boshlab, Poykent, Buxoro, Samarqand, So‘g‘d, Farg‘ona shaharlarini qo‘lga kiritdi, Qutaybaning istilochilik yurishi, u 715 yilda arab qo‘zg‘olonchilari tomonidan o‘ddirilgach, to‘xtadi</a:t>
            </a:r>
            <a:r>
              <a:rPr lang="uz-Cyrl-UZ" sz="3200" dirty="0">
                <a:latin typeface="Times New Roman" panose="02020603050405020304" pitchFamily="18" charset="0"/>
                <a:ea typeface="Times New Roman" panose="02020603050405020304" pitchFamily="18" charset="0"/>
              </a:rPr>
              <a:t>.</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8054206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5137" y="452718"/>
            <a:ext cx="11394831" cy="6171106"/>
          </a:xfrm>
        </p:spPr>
        <p:txBody>
          <a:bodyPr/>
          <a:lstStyle/>
          <a:p>
            <a:pPr indent="431800" algn="just">
              <a:spcAft>
                <a:spcPts val="0"/>
              </a:spcAft>
            </a:pPr>
            <a:r>
              <a:rPr lang="uz-Cyrl-UZ" sz="2000" b="1" dirty="0"/>
              <a:t> </a:t>
            </a:r>
            <a:r>
              <a:rPr lang="ru-RU" sz="2000" dirty="0"/>
              <a:t/>
            </a:r>
            <a:br>
              <a:rPr lang="ru-RU" sz="2000" dirty="0"/>
            </a:br>
            <a:r>
              <a:rPr lang="en-US" sz="2000" dirty="0" smtClean="0"/>
              <a:t>      </a:t>
            </a:r>
            <a:r>
              <a:rPr lang="en-US" sz="3200" dirty="0" err="1" smtClean="0">
                <a:latin typeface="Times New Roman" panose="02020603050405020304" pitchFamily="18" charset="0"/>
                <a:cs typeface="Times New Roman" panose="02020603050405020304" pitchFamily="18" charset="0"/>
              </a:rPr>
              <a:t>Islom</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dini</a:t>
            </a:r>
            <a:r>
              <a:rPr lang="en-US" sz="3200" dirty="0">
                <a:latin typeface="Times New Roman" panose="02020603050405020304" pitchFamily="18" charset="0"/>
                <a:cs typeface="Times New Roman" panose="02020603050405020304" pitchFamily="18" charset="0"/>
              </a:rPr>
              <a:t> 8 </a:t>
            </a:r>
            <a:r>
              <a:rPr lang="en-US" sz="3200" dirty="0" err="1">
                <a:latin typeface="Times New Roman" panose="02020603050405020304" pitchFamily="18" charset="0"/>
                <a:cs typeface="Times New Roman" panose="02020603050405020304" pitchFamily="18" charset="0"/>
              </a:rPr>
              <a:t>asrning</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boshlarida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Markaziy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Osiyoni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arablar</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tomonidan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istilo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qilinishi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oqibatida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kirib</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kelgan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Keyinchalik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Temuriylar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imperiyasi</a:t>
            </a:r>
            <a:r>
              <a:rPr lang="en-US" sz="3200" dirty="0">
                <a:latin typeface="Times New Roman" panose="02020603050405020304" pitchFamily="18" charset="0"/>
                <a:cs typeface="Times New Roman" panose="02020603050405020304" pitchFamily="18" charset="0"/>
              </a:rPr>
              <a:t> va Mongol </a:t>
            </a:r>
            <a:r>
              <a:rPr lang="en-US" sz="3200" dirty="0" err="1">
                <a:latin typeface="Times New Roman" panose="02020603050405020304" pitchFamily="18" charset="0"/>
                <a:cs typeface="Times New Roman" panose="02020603050405020304" pitchFamily="18" charset="0"/>
              </a:rPr>
              <a:t>imperiyasi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shu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jumladan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Markaziy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Oiyo</a:t>
            </a:r>
            <a:r>
              <a:rPr lang="en-US" sz="3200" dirty="0">
                <a:latin typeface="Times New Roman" panose="02020603050405020304" pitchFamily="18" charset="0"/>
                <a:cs typeface="Times New Roman" panose="02020603050405020304" pitchFamily="18" charset="0"/>
              </a:rPr>
              <a:t> va </a:t>
            </a:r>
            <a:r>
              <a:rPr lang="en-US" sz="3200" dirty="0" err="1">
                <a:latin typeface="Times New Roman" panose="02020603050405020304" pitchFamily="18" charset="0"/>
                <a:cs typeface="Times New Roman" panose="02020603050405020304" pitchFamily="18" charset="0"/>
              </a:rPr>
              <a:t>bir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necha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yirik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musulmon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davlatlarda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faoliyat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olib</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borgan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ko'plab</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taniqli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islomiy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olim</a:t>
            </a:r>
            <a:r>
              <a:rPr lang="en-US" sz="3200" dirty="0">
                <a:latin typeface="Times New Roman" panose="02020603050405020304" pitchFamily="18" charset="0"/>
                <a:cs typeface="Times New Roman" panose="02020603050405020304" pitchFamily="18" charset="0"/>
              </a:rPr>
              <a:t> va </a:t>
            </a:r>
            <a:r>
              <a:rPr lang="en-US" sz="3200" dirty="0" err="1">
                <a:latin typeface="Times New Roman" panose="02020603050405020304" pitchFamily="18" charset="0"/>
                <a:cs typeface="Times New Roman" panose="02020603050405020304" pitchFamily="18" charset="0"/>
              </a:rPr>
              <a:t>faylasuflar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Markaziy</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Osiyodan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yetishib</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chiqdilar</a:t>
            </a:r>
            <a:r>
              <a:rPr lang="en-US" sz="3200" b="1" dirty="0" smtClean="0">
                <a:latin typeface="Times New Roman" panose="02020603050405020304" pitchFamily="18" charset="0"/>
                <a:cs typeface="Times New Roman" panose="02020603050405020304" pitchFamily="18" charset="0"/>
              </a:rPr>
              <a:t>.</a:t>
            </a:r>
            <a:r>
              <a:rPr lang="uz-Cyrl-UZ" sz="3200" dirty="0">
                <a:latin typeface="Times New Roman" panose="02020603050405020304" pitchFamily="18" charset="0"/>
                <a:ea typeface="Times New Roman" panose="02020603050405020304" pitchFamily="18" charset="0"/>
                <a:cs typeface="Times New Roman" panose="02020603050405020304" pitchFamily="18" charset="0"/>
              </a:rPr>
              <a:t> Bosib olingan joylarda xalqlarni islom diniga kiritish oson bo‘lmadi. Tarixchi at-Tabariyning «At-Tabariy tarixi</a:t>
            </a:r>
            <a:r>
              <a:rPr lang="uz-Cyrl-UZ"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uz-Cyrl-UZ" sz="3200" dirty="0">
                <a:latin typeface="Times New Roman" panose="02020603050405020304" pitchFamily="18" charset="0"/>
                <a:ea typeface="Times New Roman" panose="02020603050405020304" pitchFamily="18" charset="0"/>
                <a:cs typeface="Times New Roman" panose="02020603050405020304" pitchFamily="18" charset="0"/>
              </a:rPr>
              <a:t>, Narshaxiyning «Buxoro tarixi» va boshqa tarixiy asarlarda keltirilishicha, islomlashtirish bir necha </a:t>
            </a:r>
            <a:r>
              <a:rPr lang="uz-Cyrl-UZ" sz="3200" dirty="0" smtClean="0">
                <a:latin typeface="Times New Roman" panose="02020603050405020304" pitchFamily="18" charset="0"/>
                <a:ea typeface="Times New Roman" panose="02020603050405020304" pitchFamily="18" charset="0"/>
                <a:cs typeface="Times New Roman" panose="02020603050405020304" pitchFamily="18" charset="0"/>
              </a:rPr>
              <a:t>yilga</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uz-Cyrl-UZ" sz="3200" dirty="0" smtClean="0">
                <a:latin typeface="Times New Roman" panose="02020603050405020304" pitchFamily="18" charset="0"/>
                <a:ea typeface="Times New Roman" panose="02020603050405020304" pitchFamily="18" charset="0"/>
                <a:cs typeface="Times New Roman" panose="02020603050405020304" pitchFamily="18" charset="0"/>
              </a:rPr>
              <a:t>cho‘zilgan</a:t>
            </a:r>
            <a:r>
              <a:rPr lang="uz-Cyrl-UZ" sz="3200" dirty="0">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r>
            <a:br>
              <a:rPr lang="ru-RU" sz="3200" dirty="0">
                <a:latin typeface="Times New Roman" panose="02020603050405020304" pitchFamily="18" charset="0"/>
                <a:ea typeface="Times New Roman" panose="02020603050405020304" pitchFamily="18" charset="0"/>
                <a:cs typeface="Times New Roman" panose="02020603050405020304" pitchFamily="18" charset="0"/>
              </a:rPr>
            </a:br>
            <a:r>
              <a:rPr lang="uz-Cyrl-UZ"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uz-Cyrl-UZ" sz="3200" dirty="0">
                <a:latin typeface="Times New Roman" panose="02020603050405020304" pitchFamily="18" charset="0"/>
                <a:ea typeface="Times New Roman" panose="02020603050405020304" pitchFamily="18" charset="0"/>
                <a:cs typeface="Times New Roman" panose="02020603050405020304" pitchFamily="18" charset="0"/>
              </a:rPr>
              <a:t>Qur’on va uni tarbiyaviy ahamiyati.Islomning kirib kelishi, «Qur’on» kitobi islom dunyosida alohida ahamiyat kasb etadi.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r>
            <a:br>
              <a:rPr lang="ru-RU" sz="3200" dirty="0">
                <a:latin typeface="Times New Roman" panose="02020603050405020304" pitchFamily="18" charset="0"/>
                <a:ea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
            </a:r>
            <a:br>
              <a:rPr lang="ru-RU" sz="32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a:t/>
            </a:r>
            <a:br>
              <a:rPr lang="ru-RU" sz="2800" dirty="0"/>
            </a:br>
            <a:endParaRPr lang="ru-RU" sz="2800" dirty="0"/>
          </a:p>
        </p:txBody>
      </p:sp>
    </p:spTree>
    <p:extLst>
      <p:ext uri="{BB962C8B-B14F-4D97-AF65-F5344CB8AC3E}">
        <p14:creationId xmlns:p14="http://schemas.microsoft.com/office/powerpoint/2010/main" xmlns="" val="702396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426" y="0"/>
            <a:ext cx="11874320" cy="6858000"/>
          </a:xfrm>
        </p:spPr>
        <p:txBody>
          <a:bodyPr>
            <a:noAutofit/>
          </a:bodyPr>
          <a:lstStyle/>
          <a:p>
            <a:pPr marL="0" indent="0">
              <a:buNone/>
            </a:pPr>
            <a:r>
              <a:rPr lang="en-US" sz="2400" b="1" dirty="0" smtClean="0"/>
              <a:t>                                             </a:t>
            </a:r>
            <a:r>
              <a:rPr lang="uz-Cyrl-UZ" b="1" dirty="0" smtClean="0"/>
              <a:t>Qur’on </a:t>
            </a:r>
            <a:r>
              <a:rPr lang="uz-Cyrl-UZ" b="1" dirty="0"/>
              <a:t>va uni tarbiyaviy ahamiyati</a:t>
            </a:r>
            <a:endParaRPr lang="ru-RU" dirty="0"/>
          </a:p>
          <a:p>
            <a:pPr marL="0" indent="0">
              <a:buNone/>
            </a:pPr>
            <a:r>
              <a:rPr lang="uz-Cyrl-UZ" dirty="0"/>
              <a:t>Islomning kirib kelishi, «Qur’on» kitobi islom dunyosida alohida ahamiyat kasb etadi.</a:t>
            </a:r>
            <a:endParaRPr lang="ru-RU" dirty="0"/>
          </a:p>
          <a:p>
            <a:r>
              <a:rPr lang="uz-Cyrl-UZ" dirty="0"/>
              <a:t>Har bir musulmon beshta ruknni bajarishi zarur.</a:t>
            </a:r>
            <a:endParaRPr lang="ru-RU" dirty="0"/>
          </a:p>
          <a:p>
            <a:pPr lvl="0"/>
            <a:r>
              <a:rPr lang="uz-Cyrl-UZ" dirty="0"/>
              <a:t>«La ilaha illalloh Muhammadu-r-r</a:t>
            </a:r>
            <a:r>
              <a:rPr lang="en-US" dirty="0"/>
              <a:t>o</a:t>
            </a:r>
            <a:r>
              <a:rPr lang="uz-Cyrl-UZ" dirty="0"/>
              <a:t>sululloh» deb shahodatlik berish.</a:t>
            </a:r>
            <a:endParaRPr lang="ru-RU" dirty="0"/>
          </a:p>
          <a:p>
            <a:pPr lvl="0"/>
            <a:r>
              <a:rPr lang="uz-Cyrl-UZ" dirty="0"/>
              <a:t>Namoz o’qish.</a:t>
            </a:r>
            <a:endParaRPr lang="ru-RU" dirty="0"/>
          </a:p>
          <a:p>
            <a:pPr lvl="0"/>
            <a:r>
              <a:rPr lang="uz-Cyrl-UZ" dirty="0"/>
              <a:t>Zakot berish.</a:t>
            </a:r>
            <a:endParaRPr lang="ru-RU" dirty="0"/>
          </a:p>
          <a:p>
            <a:pPr lvl="0"/>
            <a:r>
              <a:rPr lang="uz-Cyrl-UZ" dirty="0"/>
              <a:t>Ro’za tutish.</a:t>
            </a:r>
            <a:endParaRPr lang="ru-RU" dirty="0"/>
          </a:p>
          <a:p>
            <a:pPr lvl="0"/>
            <a:r>
              <a:rPr lang="uz-Cyrl-UZ" dirty="0"/>
              <a:t>Imkoniga ko’ra hajga borish.</a:t>
            </a:r>
            <a:endParaRPr lang="ru-RU" dirty="0"/>
          </a:p>
          <a:p>
            <a:pPr marL="0" indent="0">
              <a:buNone/>
            </a:pPr>
            <a:r>
              <a:rPr lang="en-US" dirty="0" smtClean="0"/>
              <a:t>               </a:t>
            </a:r>
            <a:r>
              <a:rPr lang="uz-Cyrl-UZ" dirty="0" smtClean="0"/>
              <a:t>Payg’ambar </a:t>
            </a:r>
            <a:r>
              <a:rPr lang="uz-Cyrl-UZ" dirty="0"/>
              <a:t>Muhammad ibn Abdulloh (570-632)ning to’rt choriyori:</a:t>
            </a:r>
            <a:endParaRPr lang="ru-RU" dirty="0"/>
          </a:p>
          <a:p>
            <a:pPr lvl="0"/>
            <a:r>
              <a:rPr lang="uz-Cyrl-UZ" dirty="0"/>
              <a:t>Abu Bakr-as-Siddiq (632-634 y.)*.</a:t>
            </a:r>
            <a:endParaRPr lang="ru-RU" dirty="0"/>
          </a:p>
          <a:p>
            <a:pPr lvl="0"/>
            <a:r>
              <a:rPr lang="uz-Cyrl-UZ" dirty="0"/>
              <a:t>Umar ibn-Xattob (634-644 y.)*.</a:t>
            </a:r>
            <a:endParaRPr lang="ru-RU" dirty="0"/>
          </a:p>
          <a:p>
            <a:pPr lvl="0"/>
            <a:r>
              <a:rPr lang="uz-Cyrl-UZ" dirty="0"/>
              <a:t>Usmon ibn Affon (644-656 y.)*.</a:t>
            </a:r>
            <a:endParaRPr lang="ru-RU" dirty="0"/>
          </a:p>
          <a:p>
            <a:pPr lvl="0"/>
            <a:r>
              <a:rPr lang="uz-Cyrl-UZ" dirty="0"/>
              <a:t>Ali ibn Abu Tolib (656-661)*lar 23 yil davomida</a:t>
            </a:r>
            <a:br>
              <a:rPr lang="uz-Cyrl-UZ" dirty="0"/>
            </a:br>
            <a:r>
              <a:rPr lang="uz-Cyrl-UZ" dirty="0"/>
              <a:t>xat-savodi borligi uchun «Qur’on» oyatlarini yod olib va</a:t>
            </a:r>
            <a:br>
              <a:rPr lang="uz-Cyrl-UZ" dirty="0"/>
            </a:br>
            <a:r>
              <a:rPr lang="uz-Cyrl-UZ" dirty="0"/>
              <a:t>xat bilan bitganlar.</a:t>
            </a:r>
            <a:endParaRPr lang="ru-RU" dirty="0"/>
          </a:p>
          <a:p>
            <a:pPr marL="0" indent="0" algn="ctr">
              <a:buNone/>
            </a:pPr>
            <a:r>
              <a:rPr lang="en-US" dirty="0" smtClean="0"/>
              <a:t>(</a:t>
            </a:r>
            <a:r>
              <a:rPr lang="uz-Cyrl-UZ" dirty="0" smtClean="0"/>
              <a:t>Қавслар </a:t>
            </a:r>
            <a:r>
              <a:rPr lang="uz-Cyrl-UZ" dirty="0"/>
              <a:t>оралиғида чориёрлар халифалик қилган йиллар </a:t>
            </a:r>
            <a:r>
              <a:rPr lang="uz-Cyrl-UZ" dirty="0" smtClean="0"/>
              <a:t>кўрсатилган</a:t>
            </a:r>
            <a:r>
              <a:rPr lang="en-US" dirty="0" smtClean="0"/>
              <a:t>)</a:t>
            </a:r>
            <a:endParaRPr lang="ru-RU" dirty="0"/>
          </a:p>
          <a:p>
            <a:endParaRPr lang="ru-RU" dirty="0"/>
          </a:p>
        </p:txBody>
      </p:sp>
    </p:spTree>
    <p:extLst>
      <p:ext uri="{BB962C8B-B14F-4D97-AF65-F5344CB8AC3E}">
        <p14:creationId xmlns:p14="http://schemas.microsoft.com/office/powerpoint/2010/main" xmlns="" val="2333272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152" y="0"/>
            <a:ext cx="12101848" cy="6729550"/>
          </a:xfrm>
        </p:spPr>
        <p:txBody>
          <a:bodyPr>
            <a:normAutofit fontScale="25000" lnSpcReduction="20000"/>
          </a:bodyPr>
          <a:lstStyle/>
          <a:p>
            <a:pPr marL="0" indent="0" algn="ctr">
              <a:buNone/>
            </a:pPr>
            <a:r>
              <a:rPr lang="en-US" sz="5100" b="1" dirty="0" smtClean="0"/>
              <a:t>          </a:t>
            </a:r>
            <a:r>
              <a:rPr lang="uz-Cyrl-UZ" sz="11200" b="1" dirty="0" smtClean="0"/>
              <a:t>Qur’on»dagi </a:t>
            </a:r>
            <a:r>
              <a:rPr lang="uz-Cyrl-UZ" sz="11200" b="1" dirty="0"/>
              <a:t>oyatlar va ularda ilgari surilgan qoidalar. </a:t>
            </a:r>
            <a:endParaRPr lang="en-US" sz="11200" b="1" dirty="0" smtClean="0"/>
          </a:p>
          <a:p>
            <a:pPr marL="0" indent="0">
              <a:buNone/>
            </a:pPr>
            <a:r>
              <a:rPr lang="uz-Cyrl-UZ" sz="9600" dirty="0" smtClean="0">
                <a:latin typeface="Times New Roman" panose="02020603050405020304" pitchFamily="18" charset="0"/>
                <a:cs typeface="Times New Roman" panose="02020603050405020304" pitchFamily="18" charset="0"/>
              </a:rPr>
              <a:t>«</a:t>
            </a:r>
            <a:r>
              <a:rPr lang="uz-Cyrl-UZ" sz="9600" dirty="0">
                <a:latin typeface="Times New Roman" panose="02020603050405020304" pitchFamily="18" charset="0"/>
                <a:cs typeface="Times New Roman" panose="02020603050405020304" pitchFamily="18" charset="0"/>
              </a:rPr>
              <a:t>Qur’on»da ehsonga loyiq kishilarga, birinchi navbatda, ota-onalar kiritiladi va ota-ona haqi belgilab beriladi. «Al-Isro» surasining 23-24-oyatlarida ota-onaga yaxshilik qilish Alloh taologa ibodat qilishdan keyin ikkinchi vazifa sifatida ta’kidlanadi.</a:t>
            </a:r>
            <a:endParaRPr lang="ru-RU" sz="9600" dirty="0">
              <a:latin typeface="Times New Roman" panose="02020603050405020304" pitchFamily="18" charset="0"/>
              <a:cs typeface="Times New Roman" panose="02020603050405020304" pitchFamily="18" charset="0"/>
            </a:endParaRPr>
          </a:p>
          <a:p>
            <a:pPr marL="0" indent="0">
              <a:buNone/>
            </a:pPr>
            <a:r>
              <a:rPr lang="en-US" sz="9600" dirty="0" smtClean="0">
                <a:latin typeface="Times New Roman" panose="02020603050405020304" pitchFamily="18" charset="0"/>
                <a:cs typeface="Times New Roman" panose="02020603050405020304" pitchFamily="18" charset="0"/>
              </a:rPr>
              <a:t>          </a:t>
            </a:r>
            <a:r>
              <a:rPr lang="uz-Cyrl-UZ" sz="9600" dirty="0" smtClean="0">
                <a:latin typeface="Times New Roman" panose="02020603050405020304" pitchFamily="18" charset="0"/>
                <a:cs typeface="Times New Roman" panose="02020603050405020304" pitchFamily="18" charset="0"/>
              </a:rPr>
              <a:t>Mazkur </a:t>
            </a:r>
            <a:r>
              <a:rPr lang="uz-Cyrl-UZ" sz="9600" dirty="0">
                <a:latin typeface="Times New Roman" panose="02020603050405020304" pitchFamily="18" charset="0"/>
                <a:cs typeface="Times New Roman" panose="02020603050405020304" pitchFamily="18" charset="0"/>
              </a:rPr>
              <a:t>oyatlarda eng oliy insoniy muomala qoidalari sifatida quyidagilar belgilangan:</a:t>
            </a:r>
            <a:endParaRPr lang="ru-RU" sz="9600" dirty="0">
              <a:latin typeface="Times New Roman" panose="02020603050405020304" pitchFamily="18" charset="0"/>
              <a:cs typeface="Times New Roman" panose="02020603050405020304" pitchFamily="18" charset="0"/>
            </a:endParaRPr>
          </a:p>
          <a:p>
            <a:pPr lvl="0"/>
            <a:r>
              <a:rPr lang="uz-Cyrl-UZ" sz="9600" dirty="0">
                <a:latin typeface="Times New Roman" panose="02020603050405020304" pitchFamily="18" charset="0"/>
                <a:cs typeface="Times New Roman" panose="02020603050405020304" pitchFamily="18" charset="0"/>
              </a:rPr>
              <a:t>Ota-ona harakatining farzandga malol kelmasligi.</a:t>
            </a:r>
            <a:endParaRPr lang="ru-RU" sz="9600" dirty="0">
              <a:latin typeface="Times New Roman" panose="02020603050405020304" pitchFamily="18" charset="0"/>
              <a:cs typeface="Times New Roman" panose="02020603050405020304" pitchFamily="18" charset="0"/>
            </a:endParaRPr>
          </a:p>
          <a:p>
            <a:pPr lvl="0"/>
            <a:r>
              <a:rPr lang="uz-Cyrl-UZ" sz="9600" dirty="0">
                <a:latin typeface="Times New Roman" panose="02020603050405020304" pitchFamily="18" charset="0"/>
                <a:cs typeface="Times New Roman" panose="02020603050405020304" pitchFamily="18" charset="0"/>
              </a:rPr>
              <a:t>Ota-ona bilan gaplashganda ularga og’ir botadigan so’z</a:t>
            </a:r>
            <a:br>
              <a:rPr lang="uz-Cyrl-UZ" sz="9600" dirty="0">
                <a:latin typeface="Times New Roman" panose="02020603050405020304" pitchFamily="18" charset="0"/>
                <a:cs typeface="Times New Roman" panose="02020603050405020304" pitchFamily="18" charset="0"/>
              </a:rPr>
            </a:br>
            <a:r>
              <a:rPr lang="uz-Cyrl-UZ" sz="9600" dirty="0">
                <a:latin typeface="Times New Roman" panose="02020603050405020304" pitchFamily="18" charset="0"/>
                <a:cs typeface="Times New Roman" panose="02020603050405020304" pitchFamily="18" charset="0"/>
              </a:rPr>
              <a:t>aytmaslik.</a:t>
            </a:r>
            <a:endParaRPr lang="ru-RU" sz="9600" dirty="0">
              <a:latin typeface="Times New Roman" panose="02020603050405020304" pitchFamily="18" charset="0"/>
              <a:cs typeface="Times New Roman" panose="02020603050405020304" pitchFamily="18" charset="0"/>
            </a:endParaRPr>
          </a:p>
          <a:p>
            <a:pPr lvl="0"/>
            <a:r>
              <a:rPr lang="uz-Cyrl-UZ" sz="9600" dirty="0">
                <a:latin typeface="Times New Roman" panose="02020603050405020304" pitchFamily="18" charset="0"/>
                <a:cs typeface="Times New Roman" panose="02020603050405020304" pitchFamily="18" charset="0"/>
              </a:rPr>
              <a:t>Ota-onaga ehtirom bajo keltirish.</a:t>
            </a:r>
            <a:endParaRPr lang="ru-RU" sz="9600" dirty="0">
              <a:latin typeface="Times New Roman" panose="02020603050405020304" pitchFamily="18" charset="0"/>
              <a:cs typeface="Times New Roman" panose="02020603050405020304" pitchFamily="18" charset="0"/>
            </a:endParaRPr>
          </a:p>
          <a:p>
            <a:pPr lvl="0"/>
            <a:r>
              <a:rPr lang="uz-Cyrl-UZ" sz="9600" dirty="0">
                <a:latin typeface="Times New Roman" panose="02020603050405020304" pitchFamily="18" charset="0"/>
                <a:cs typeface="Times New Roman" panose="02020603050405020304" pitchFamily="18" charset="0"/>
              </a:rPr>
              <a:t>Ota-onaga rahm-shafqat qilish.</a:t>
            </a:r>
            <a:endParaRPr lang="ru-RU" sz="9600" dirty="0">
              <a:latin typeface="Times New Roman" panose="02020603050405020304" pitchFamily="18" charset="0"/>
              <a:cs typeface="Times New Roman" panose="02020603050405020304" pitchFamily="18" charset="0"/>
            </a:endParaRPr>
          </a:p>
          <a:p>
            <a:pPr lvl="0"/>
            <a:r>
              <a:rPr lang="uz-Cyrl-UZ" sz="9600" dirty="0">
                <a:latin typeface="Times New Roman" panose="02020603050405020304" pitchFamily="18" charset="0"/>
                <a:cs typeface="Times New Roman" panose="02020603050405020304" pitchFamily="18" charset="0"/>
              </a:rPr>
              <a:t>Ularning haqqiga duo qilish.</a:t>
            </a:r>
            <a:endParaRPr lang="ru-RU" sz="9600" dirty="0">
              <a:latin typeface="Times New Roman" panose="02020603050405020304" pitchFamily="18" charset="0"/>
              <a:cs typeface="Times New Roman" panose="02020603050405020304" pitchFamily="18" charset="0"/>
            </a:endParaRPr>
          </a:p>
          <a:p>
            <a:pPr marL="0" indent="0">
              <a:buNone/>
            </a:pPr>
            <a:r>
              <a:rPr lang="uz-Cyrl-UZ" sz="9600" dirty="0">
                <a:latin typeface="Times New Roman" panose="02020603050405020304" pitchFamily="18" charset="0"/>
                <a:cs typeface="Times New Roman" panose="02020603050405020304" pitchFamily="18" charset="0"/>
              </a:rPr>
              <a:t>«Qur’on»da sabr ham ehson bilan bir qatorda sanaladi.</a:t>
            </a:r>
            <a:endParaRPr lang="ru-RU" sz="9600" dirty="0">
              <a:latin typeface="Times New Roman" panose="02020603050405020304" pitchFamily="18" charset="0"/>
              <a:cs typeface="Times New Roman" panose="02020603050405020304" pitchFamily="18" charset="0"/>
            </a:endParaRPr>
          </a:p>
          <a:p>
            <a:pPr marL="0" indent="0">
              <a:buNone/>
            </a:pPr>
            <a:r>
              <a:rPr lang="uz-Cyrl-UZ" sz="9600" dirty="0">
                <a:latin typeface="Times New Roman" panose="02020603050405020304" pitchFamily="18" charset="0"/>
                <a:cs typeface="Times New Roman" panose="02020603050405020304" pitchFamily="18" charset="0"/>
              </a:rPr>
              <a:t>«Ey Muhammad, mashaqqat va ozorga sabr qiling! Zotan, Alloh chiroyli amal qiluvchilarning ajr-mukofotlarini zoya etmas», deyiladi «Xud» surasining 115-oyatida.</a:t>
            </a:r>
            <a:endParaRPr lang="ru-RU" sz="9600" dirty="0">
              <a:latin typeface="Times New Roman" panose="02020603050405020304" pitchFamily="18" charset="0"/>
              <a:cs typeface="Times New Roman" panose="02020603050405020304" pitchFamily="18" charset="0"/>
            </a:endParaRPr>
          </a:p>
          <a:p>
            <a:pPr marL="0" indent="0">
              <a:buNone/>
            </a:pPr>
            <a:r>
              <a:rPr lang="uz-Cyrl-UZ" sz="9600" dirty="0">
                <a:latin typeface="Times New Roman" panose="02020603050405020304" pitchFamily="18" charset="0"/>
                <a:cs typeface="Times New Roman" panose="02020603050405020304" pitchFamily="18" charset="0"/>
              </a:rPr>
              <a:t>Masalan, </a:t>
            </a:r>
            <a:r>
              <a:rPr lang="uz-Cyrl-UZ" sz="9600" u="sng" dirty="0">
                <a:latin typeface="Times New Roman" panose="02020603050405020304" pitchFamily="18" charset="0"/>
                <a:cs typeface="Times New Roman" panose="02020603050405020304" pitchFamily="18" charset="0"/>
              </a:rPr>
              <a:t>shijoat</a:t>
            </a:r>
            <a:r>
              <a:rPr lang="uz-Cyrl-UZ" sz="9600" dirty="0">
                <a:latin typeface="Times New Roman" panose="02020603050405020304" pitchFamily="18" charset="0"/>
                <a:cs typeface="Times New Roman" panose="02020603050405020304" pitchFamily="18" charset="0"/>
              </a:rPr>
              <a:t> qiyinchiliklarga sabr qilish natijasida namoyon bo’lsa, </a:t>
            </a:r>
            <a:r>
              <a:rPr lang="uz-Cyrl-UZ" sz="9600" u="sng" dirty="0">
                <a:latin typeface="Times New Roman" panose="02020603050405020304" pitchFamily="18" charset="0"/>
                <a:cs typeface="Times New Roman" panose="02020603050405020304" pitchFamily="18" charset="0"/>
              </a:rPr>
              <a:t>iffat</a:t>
            </a:r>
            <a:r>
              <a:rPr lang="uz-Cyrl-UZ" sz="9600" dirty="0">
                <a:latin typeface="Times New Roman" panose="02020603050405020304" pitchFamily="18" charset="0"/>
                <a:cs typeface="Times New Roman" panose="02020603050405020304" pitchFamily="18" charset="0"/>
              </a:rPr>
              <a:t> shahvoniy hirsga sabr qilishdan iborat; </a:t>
            </a:r>
            <a:r>
              <a:rPr lang="uz-Cyrl-UZ" sz="9600" u="sng" dirty="0">
                <a:latin typeface="Times New Roman" panose="02020603050405020304" pitchFamily="18" charset="0"/>
                <a:cs typeface="Times New Roman" panose="02020603050405020304" pitchFamily="18" charset="0"/>
              </a:rPr>
              <a:t>halim</a:t>
            </a:r>
            <a:r>
              <a:rPr lang="uz-Cyrl-UZ" sz="9600" dirty="0">
                <a:latin typeface="Times New Roman" panose="02020603050405020304" pitchFamily="18" charset="0"/>
                <a:cs typeface="Times New Roman" panose="02020603050405020304" pitchFamily="18" charset="0"/>
              </a:rPr>
              <a:t>lik jahlga sabr qilish mezoni sifatida talqin etiladi.</a:t>
            </a:r>
            <a:endParaRPr lang="ru-RU" sz="9600" dirty="0">
              <a:latin typeface="Times New Roman" panose="02020603050405020304" pitchFamily="18" charset="0"/>
              <a:cs typeface="Times New Roman" panose="02020603050405020304" pitchFamily="18" charset="0"/>
            </a:endParaRPr>
          </a:p>
          <a:p>
            <a:pPr marL="0" indent="0">
              <a:buNone/>
            </a:pPr>
            <a:r>
              <a:rPr lang="uz-Cyrl-UZ" sz="9600" dirty="0">
                <a:latin typeface="Times New Roman" panose="02020603050405020304" pitchFamily="18" charset="0"/>
                <a:cs typeface="Times New Roman" panose="02020603050405020304" pitchFamily="18" charset="0"/>
              </a:rPr>
              <a:t>Yana bir oliy sifat bu </a:t>
            </a:r>
            <a:r>
              <a:rPr lang="uz-Cyrl-UZ" sz="9600" u="sng" dirty="0">
                <a:latin typeface="Times New Roman" panose="02020603050405020304" pitchFamily="18" charset="0"/>
                <a:cs typeface="Times New Roman" panose="02020603050405020304" pitchFamily="18" charset="0"/>
              </a:rPr>
              <a:t>sadoqat</a:t>
            </a:r>
            <a:r>
              <a:rPr lang="uz-Cyrl-UZ" sz="9600" dirty="0">
                <a:latin typeface="Times New Roman" panose="02020603050405020304" pitchFamily="18" charset="0"/>
                <a:cs typeface="Times New Roman" panose="02020603050405020304" pitchFamily="18" charset="0"/>
              </a:rPr>
              <a:t>dir, deb ta’lim beriladi «Qur’on»da. Olijanoblik ruhiy holat bo’lib, inson kamolotini ko’rsatuvchi xislatdir, deyiladi «Xajr» surasining 9-oyatida.</a:t>
            </a:r>
            <a:endParaRPr lang="ru-RU" sz="9600" dirty="0">
              <a:latin typeface="Times New Roman" panose="02020603050405020304" pitchFamily="18" charset="0"/>
              <a:cs typeface="Times New Roman" panose="02020603050405020304" pitchFamily="18" charset="0"/>
            </a:endParaRPr>
          </a:p>
          <a:p>
            <a:endParaRPr lang="ru-RU" sz="9600" dirty="0"/>
          </a:p>
        </p:txBody>
      </p:sp>
    </p:spTree>
    <p:extLst>
      <p:ext uri="{BB962C8B-B14F-4D97-AF65-F5344CB8AC3E}">
        <p14:creationId xmlns:p14="http://schemas.microsoft.com/office/powerpoint/2010/main" xmlns="" val="14701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6116" y="184674"/>
            <a:ext cx="12035883" cy="6555641"/>
          </a:xfrm>
          <a:prstGeom prst="rect">
            <a:avLst/>
          </a:prstGeom>
        </p:spPr>
        <p:txBody>
          <a:bodyPr wrap="square">
            <a:spAutoFit/>
          </a:bodyPr>
          <a:lstStyle/>
          <a:p>
            <a:pPr indent="431800" algn="ctr">
              <a:spcAft>
                <a:spcPts val="0"/>
              </a:spcAft>
            </a:pPr>
            <a:r>
              <a:rPr lang="uz-Cyrl-UZ"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Islom ilgari surgan g’oyalar. </a:t>
            </a:r>
            <a:endParaRPr lang="en-US" sz="2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31800" algn="just">
              <a:spcAft>
                <a:spcPts val="0"/>
              </a:spcAft>
            </a:pPr>
            <a:r>
              <a:rPr lang="uz-Cyrl-UZ" sz="2800" dirty="0" smtClean="0">
                <a:latin typeface="Times New Roman" panose="02020603050405020304" pitchFamily="18" charset="0"/>
                <a:ea typeface="Times New Roman" panose="02020603050405020304" pitchFamily="18" charset="0"/>
                <a:cs typeface="Times New Roman" panose="02020603050405020304" pitchFamily="18" charset="0"/>
              </a:rPr>
              <a:t>Islom </a:t>
            </a: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ta’limotida ilgari surilgan muhim g’oyalardan yana biri va uning eng muhim tarkibiy qismi poklik va tozalikka rioya qilishdir.</a:t>
            </a:r>
            <a:endParaRPr lang="ru-RU" sz="2800" dirty="0">
              <a:latin typeface="FuturisUzbek"/>
              <a:ea typeface="Times New Roman" panose="02020603050405020304" pitchFamily="18" charset="0"/>
              <a:cs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Demak, Islom va uning asosiy ta’limoti mujassamlashgan Qur’oni Karim insonni ham aqliy, ham axloqiy, ham jismoniy shakllantirishda, bir so’z bilan aytganda, komil insonni tarbiyalashda muhim manbadir.</a:t>
            </a:r>
            <a:endParaRPr lang="ru-RU" sz="2800" dirty="0">
              <a:latin typeface="FuturisUzbek"/>
              <a:ea typeface="Times New Roman" panose="02020603050405020304" pitchFamily="18" charset="0"/>
              <a:cs typeface="Times New Roman" panose="02020603050405020304" pitchFamily="18" charset="0"/>
            </a:endParaRPr>
          </a:p>
          <a:p>
            <a:pPr indent="431800" algn="ctr">
              <a:spcAft>
                <a:spcPts val="0"/>
              </a:spcAft>
            </a:pPr>
            <a:r>
              <a:rPr lang="uz-Cyrl-UZ"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Imom al – Buxoriy ta’lim va tarbiya to’g’risida. </a:t>
            </a:r>
            <a:endParaRPr lang="en-US" sz="2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31800">
              <a:spcAft>
                <a:spcPts val="0"/>
              </a:spcAft>
            </a:pPr>
            <a:r>
              <a:rPr lang="uz-Cyrl-UZ" sz="2800" dirty="0" smtClean="0">
                <a:latin typeface="Times New Roman" panose="02020603050405020304" pitchFamily="18" charset="0"/>
                <a:ea typeface="Times New Roman" panose="02020603050405020304" pitchFamily="18" charset="0"/>
                <a:cs typeface="Times New Roman" panose="02020603050405020304" pitchFamily="18" charset="0"/>
              </a:rPr>
              <a:t>Islom </a:t>
            </a: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dini ta’limotida Qur’oni Karimdan keyingi asosiy manba hadislardir.</a:t>
            </a:r>
            <a:endParaRPr lang="ru-RU" sz="2800" dirty="0">
              <a:latin typeface="FuturisUzbek"/>
              <a:ea typeface="Times New Roman" panose="02020603050405020304" pitchFamily="18" charset="0"/>
              <a:cs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Hadis ilmiga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VIII </a:t>
            </a: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asrning 2-yarmidan boshlab mo’htabar shaxslar tartib berganlar. Ulardan birinchisi Muhammad payg’ambar hadislarini yod olib yurgan hazrati Abu Xurayra bo’lib, hadisga tartib berishning boshida Umar ibn Abdulaziz (xalifa) turgan edi.</a:t>
            </a:r>
            <a:endParaRPr lang="ru-RU" sz="2800" dirty="0">
              <a:latin typeface="FuturisUzbek"/>
              <a:ea typeface="Times New Roman" panose="02020603050405020304" pitchFamily="18" charset="0"/>
              <a:cs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Hadislarni birinchi bo’lib yozib borganlar: Rabez bin Sabeh, Said ibn Abu Aruba, Molik bin Anas, Abdulmalik bin Jurayj Makkiy, al-Avzoiy SHoshiy, Sufiyon Savriy Kufiy va boshqalar edi.</a:t>
            </a:r>
            <a:endParaRPr lang="ru-RU" sz="2800" dirty="0">
              <a:effectLst/>
              <a:latin typeface="FuturisUzbek"/>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57882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6118" y="286874"/>
            <a:ext cx="11679568" cy="523220"/>
          </a:xfrm>
          <a:prstGeom prst="rect">
            <a:avLst/>
          </a:prstGeom>
        </p:spPr>
        <p:txBody>
          <a:bodyPr wrap="square">
            <a:spAutoFit/>
          </a:bodyPr>
          <a:lstStyle/>
          <a:p>
            <a:pPr indent="431800">
              <a:spcAft>
                <a:spcPts val="0"/>
              </a:spcAft>
            </a:pPr>
            <a:endParaRPr lang="ru-RU" sz="2800" dirty="0">
              <a:effectLst/>
              <a:latin typeface="FuturisUzbek"/>
              <a:ea typeface="Times New Roman" panose="02020603050405020304" pitchFamily="18" charset="0"/>
              <a:cs typeface="Times New Roman" panose="02020603050405020304" pitchFamily="18" charset="0"/>
            </a:endParaRPr>
          </a:p>
        </p:txBody>
      </p:sp>
      <p:sp>
        <p:nvSpPr>
          <p:cNvPr id="2" name="Прямоугольник 1"/>
          <p:cNvSpPr/>
          <p:nvPr/>
        </p:nvSpPr>
        <p:spPr>
          <a:xfrm>
            <a:off x="890955" y="286874"/>
            <a:ext cx="10269414" cy="5509200"/>
          </a:xfrm>
          <a:prstGeom prst="rect">
            <a:avLst/>
          </a:prstGeom>
        </p:spPr>
        <p:txBody>
          <a:bodyPr wrap="square">
            <a:spAutoFit/>
          </a:bodyPr>
          <a:lstStyle/>
          <a:p>
            <a:pPr indent="431800" algn="ctr">
              <a:spcAft>
                <a:spcPts val="0"/>
              </a:spcAft>
            </a:pPr>
            <a:r>
              <a:rPr lang="uz-Cyrl-UZ" sz="3200" b="1" dirty="0">
                <a:solidFill>
                  <a:schemeClr val="bg1"/>
                </a:solidFill>
                <a:latin typeface="Times New Roman" panose="02020603050405020304" pitchFamily="18" charset="0"/>
                <a:ea typeface="Times New Roman" panose="02020603050405020304" pitchFamily="18" charset="0"/>
              </a:rPr>
              <a:t>Islom dini ta’limotida Qur’oni Karimdan keyingi asosiy manba hadislardir</a:t>
            </a:r>
            <a:r>
              <a:rPr lang="uz-Cyrl-UZ" sz="3200" dirty="0">
                <a:latin typeface="Times New Roman" panose="02020603050405020304" pitchFamily="18" charset="0"/>
                <a:ea typeface="Times New Roman" panose="02020603050405020304" pitchFamily="18" charset="0"/>
              </a:rPr>
              <a:t>.</a:t>
            </a:r>
            <a:endParaRPr lang="ru-RU" sz="3200" dirty="0">
              <a:latin typeface="Times New Roman" panose="02020603050405020304" pitchFamily="18" charset="0"/>
              <a:ea typeface="Times New Roman" panose="02020603050405020304" pitchFamily="18" charset="0"/>
            </a:endParaRPr>
          </a:p>
          <a:p>
            <a:pPr indent="431800" algn="just">
              <a:spcAft>
                <a:spcPts val="0"/>
              </a:spcAft>
            </a:pPr>
            <a:r>
              <a:rPr lang="uz-Cyrl-UZ" sz="3200" dirty="0">
                <a:latin typeface="Times New Roman" panose="02020603050405020304" pitchFamily="18" charset="0"/>
                <a:ea typeface="Times New Roman" panose="02020603050405020304" pitchFamily="18" charset="0"/>
              </a:rPr>
              <a:t>Hadis ilmiga </a:t>
            </a:r>
            <a:r>
              <a:rPr lang="en-US" sz="3200" dirty="0">
                <a:latin typeface="Times New Roman" panose="02020603050405020304" pitchFamily="18" charset="0"/>
                <a:ea typeface="Times New Roman" panose="02020603050405020304" pitchFamily="18" charset="0"/>
              </a:rPr>
              <a:t>VIII </a:t>
            </a:r>
            <a:r>
              <a:rPr lang="uz-Cyrl-UZ" sz="3200" dirty="0">
                <a:latin typeface="Times New Roman" panose="02020603050405020304" pitchFamily="18" charset="0"/>
                <a:ea typeface="Times New Roman" panose="02020603050405020304" pitchFamily="18" charset="0"/>
              </a:rPr>
              <a:t>asrning 2-yarmidan boshlab mo‘‘tabar shaxslar tartib berganlar. Ulardan birinchisi Muhammad payg‘ambar hadislarini yod olib yurgan hazrati Abu Xurayra bo‘lib, hadisga tartib berishning boshida Umar ibn Abdulaziz (xalifa) turgan edi.</a:t>
            </a:r>
            <a:endParaRPr lang="ru-RU" sz="3200" dirty="0">
              <a:latin typeface="Times New Roman" panose="02020603050405020304" pitchFamily="18" charset="0"/>
              <a:ea typeface="Times New Roman" panose="02020603050405020304" pitchFamily="18" charset="0"/>
            </a:endParaRPr>
          </a:p>
          <a:p>
            <a:pPr indent="431800" algn="just">
              <a:spcAft>
                <a:spcPts val="0"/>
              </a:spcAft>
            </a:pPr>
            <a:r>
              <a:rPr lang="uz-Cyrl-UZ" sz="3200" dirty="0">
                <a:latin typeface="Times New Roman" panose="02020603050405020304" pitchFamily="18" charset="0"/>
                <a:ea typeface="Times New Roman" panose="02020603050405020304" pitchFamily="18" charset="0"/>
              </a:rPr>
              <a:t>Hadislarni birinchi bo‘lib yozib borganlar: Rabez bin Sabeh, Said ibn Abu Aruba, Molik bin Anas, Abdulmalik bin Jurayj Makkiy, al-Avzoiy SHoshiy, Sufiyon Savriy Kufiy va boshqalar edi.</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41535874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6118" y="286874"/>
            <a:ext cx="11679568" cy="6124754"/>
          </a:xfrm>
          <a:prstGeom prst="rect">
            <a:avLst/>
          </a:prstGeom>
        </p:spPr>
        <p:txBody>
          <a:bodyPr wrap="square">
            <a:spAutoFit/>
          </a:bodyPr>
          <a:lstStyle/>
          <a:p>
            <a:pPr indent="431800">
              <a:spcAft>
                <a:spcPts val="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VIII-XI</a:t>
            </a: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 asrlar orasi hadis ilmi uchun «oltin davr» hisoblanadi. Bu davrda soxta va to’g’ri hadislarni – tadqiq etishga kirishiladi. Ana shu tarzda hadis ilmi rivojlanadi. Islom dunyosida eng nufuzli manbalar deb sanalgan oltita ishonchli to’plam (As-sahih as-sitta)ni yaratgan muhaddislar ham vatandoshlarimiz bo’lib, ular</a:t>
            </a:r>
            <a:r>
              <a:rPr lang="uz-Cyrl-UZ" sz="28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31800">
              <a:spcAft>
                <a:spcPts val="0"/>
              </a:spcAft>
            </a:pPr>
            <a:endParaRPr lang="ru-RU" sz="2800" dirty="0">
              <a:latin typeface="FuturisUzbek"/>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AutoNum type="arabicPeriod"/>
              <a:tabLst>
                <a:tab pos="240665" algn="l"/>
              </a:tabLs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Abu Abdulloh Muhammad ibn Ismoil al-Buxoriy</a:t>
            </a:r>
            <a:br>
              <a:rPr lang="uz-Cyrl-UZ" sz="2800" dirty="0">
                <a:latin typeface="Times New Roman" panose="02020603050405020304" pitchFamily="18" charset="0"/>
                <a:ea typeface="Times New Roman" panose="02020603050405020304" pitchFamily="18" charset="0"/>
                <a:cs typeface="Times New Roman" panose="02020603050405020304" pitchFamily="18" charset="0"/>
              </a:rPr>
            </a:b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(810-870 y.);</a:t>
            </a:r>
            <a:endParaRPr lang="ru-RU" sz="2800" dirty="0">
              <a:latin typeface="FuturisUzbek"/>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AutoNum type="arabicPeriod"/>
              <a:tabLst>
                <a:tab pos="240665" algn="l"/>
              </a:tabLs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Imom Muslim ibn al-Xajja (819-874 y.);</a:t>
            </a:r>
            <a:endParaRPr lang="ru-RU" sz="2800" dirty="0">
              <a:latin typeface="FuturisUzbek"/>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AutoNum type="arabicPeriod"/>
              <a:tabLst>
                <a:tab pos="240665" algn="l"/>
              </a:tabLs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Imom Iso Muhammad ibn Iso at-Termiziy (824-892 y.);</a:t>
            </a:r>
            <a:endParaRPr lang="ru-RU" sz="2800" dirty="0">
              <a:latin typeface="FuturisUzbek"/>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AutoNum type="arabicPeriod"/>
              <a:tabLst>
                <a:tab pos="240665" algn="l"/>
              </a:tabLs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Imom Abu Dovud Sulaymon Sajistoniy (817-880 y.);</a:t>
            </a:r>
            <a:endParaRPr lang="ru-RU" sz="2800" dirty="0">
              <a:latin typeface="FuturisUzbek"/>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AutoNum type="arabicPeriod"/>
              <a:tabLst>
                <a:tab pos="240665" algn="l"/>
              </a:tabLs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Imom Ahmad an-Nasoiy (830-915 y.);</a:t>
            </a:r>
            <a:endParaRPr lang="ru-RU" sz="2800" dirty="0">
              <a:latin typeface="FuturisUzbek"/>
              <a:ea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AutoNum type="arabicPeriod"/>
              <a:tabLst>
                <a:tab pos="240665" algn="l"/>
              </a:tabLst>
            </a:pP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Imom Abu Abdulloh Muhammad ibn Yazid ibn Mojja</a:t>
            </a:r>
            <a:br>
              <a:rPr lang="uz-Cyrl-UZ" sz="2800" dirty="0">
                <a:latin typeface="Times New Roman" panose="02020603050405020304" pitchFamily="18" charset="0"/>
                <a:ea typeface="Times New Roman" panose="02020603050405020304" pitchFamily="18" charset="0"/>
                <a:cs typeface="Times New Roman" panose="02020603050405020304" pitchFamily="18" charset="0"/>
              </a:rPr>
            </a:br>
            <a:r>
              <a:rPr lang="uz-Cyrl-UZ" sz="2800" dirty="0">
                <a:latin typeface="Times New Roman" panose="02020603050405020304" pitchFamily="18" charset="0"/>
                <a:ea typeface="Times New Roman" panose="02020603050405020304" pitchFamily="18" charset="0"/>
                <a:cs typeface="Times New Roman" panose="02020603050405020304" pitchFamily="18" charset="0"/>
              </a:rPr>
              <a:t>(824-886 y.) kabi allomalardir.</a:t>
            </a:r>
            <a:endParaRPr lang="ru-RU" sz="2800" dirty="0">
              <a:effectLst/>
              <a:latin typeface="FuturisUzbek"/>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77934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7731" y="136753"/>
            <a:ext cx="11333408" cy="6721247"/>
          </a:xfrm>
        </p:spPr>
        <p:txBody>
          <a:bodyPr>
            <a:noAutofit/>
          </a:bodyPr>
          <a:lstStyle/>
          <a:p>
            <a:pPr marL="0" indent="0" algn="ctr">
              <a:buNone/>
            </a:pPr>
            <a:r>
              <a:rPr lang="uz-Cyrl-UZ" sz="2800" b="1" dirty="0" smtClean="0">
                <a:solidFill>
                  <a:schemeClr val="bg1"/>
                </a:solidFill>
              </a:rPr>
              <a:t>Pedagogika </a:t>
            </a:r>
            <a:r>
              <a:rPr lang="uz-Cyrl-UZ" sz="2800" b="1" dirty="0">
                <a:solidFill>
                  <a:schemeClr val="bg1"/>
                </a:solidFill>
              </a:rPr>
              <a:t>tarixi  predmeti va vazifalari. </a:t>
            </a:r>
            <a:endParaRPr lang="uz-Cyrl-UZ" sz="2800" b="1" dirty="0" smtClean="0">
              <a:solidFill>
                <a:schemeClr val="bg1"/>
              </a:solidFill>
            </a:endParaRPr>
          </a:p>
          <a:p>
            <a:pPr marL="0" indent="0" algn="just">
              <a:buNone/>
            </a:pPr>
            <a:r>
              <a:rPr lang="uz-Cyrl-UZ" sz="2800" dirty="0" smtClean="0">
                <a:solidFill>
                  <a:schemeClr val="bg1"/>
                </a:solidFill>
                <a:latin typeface="Times New Roman" panose="02020603050405020304" pitchFamily="18" charset="0"/>
                <a:cs typeface="Times New Roman" panose="02020603050405020304" pitchFamily="18" charset="0"/>
              </a:rPr>
              <a:t>O’zbek </a:t>
            </a:r>
            <a:r>
              <a:rPr lang="uz-Cyrl-UZ" sz="2800" dirty="0">
                <a:solidFill>
                  <a:schemeClr val="bg1"/>
                </a:solidFill>
                <a:latin typeface="Times New Roman" panose="02020603050405020304" pitchFamily="18" charset="0"/>
                <a:cs typeface="Times New Roman" panose="02020603050405020304" pitchFamily="18" charset="0"/>
              </a:rPr>
              <a:t>xalqi tarixan ta’lim-tarbiya sohasida o’ziga xos dorilfunun yaratgan. Zotan, o’zbek madaniyati, chunonchi sharqona milliy tarbiya nazariyasi va amaliyoti uzoq moziygacha borib yetgan tarixiy ildizlar orqali oziqlanadi. Uning tarbiyaviy g’oyalari o’tgan har bir tarixiy davr va bosqichlar davomida ijtimoiy-siyosiy jarayonlar mohiyatini o’zida mujassamlashtirgan holda tomir otdi</a:t>
            </a:r>
            <a:r>
              <a:rPr lang="uz-Cyrl-UZ" sz="2800" dirty="0" smtClean="0">
                <a:solidFill>
                  <a:schemeClr val="bg1"/>
                </a:solidFill>
                <a:latin typeface="Times New Roman" panose="02020603050405020304" pitchFamily="18" charset="0"/>
                <a:cs typeface="Times New Roman" panose="02020603050405020304" pitchFamily="18" charset="0"/>
              </a:rPr>
              <a:t>.</a:t>
            </a:r>
            <a:endParaRPr lang="en-US" sz="2800" dirty="0" smtClean="0">
              <a:solidFill>
                <a:schemeClr val="bg1"/>
              </a:solidFill>
              <a:latin typeface="Times New Roman" panose="02020603050405020304" pitchFamily="18" charset="0"/>
              <a:cs typeface="Times New Roman" panose="02020603050405020304" pitchFamily="18" charset="0"/>
            </a:endParaRPr>
          </a:p>
          <a:p>
            <a:pPr marL="0" indent="0" algn="just">
              <a:buNone/>
            </a:pPr>
            <a:r>
              <a:rPr lang="en-US" sz="2800" dirty="0" err="1">
                <a:solidFill>
                  <a:schemeClr val="bg1"/>
                </a:solidFill>
                <a:latin typeface="Times New Roman" panose="02020603050405020304" pitchFamily="18" charset="0"/>
                <a:cs typeface="Times New Roman" panose="02020603050405020304" pitchFamily="18" charset="0"/>
              </a:rPr>
              <a:t>Pedagogika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tarixi</a:t>
            </a:r>
            <a:r>
              <a:rPr lang="en-US" sz="2800" dirty="0">
                <a:solidFill>
                  <a:schemeClr val="bg1"/>
                </a:solidFill>
                <a:latin typeface="Times New Roman" panose="02020603050405020304" pitchFamily="18" charset="0"/>
                <a:cs typeface="Times New Roman" panose="02020603050405020304" pitchFamily="18" charset="0"/>
              </a:rPr>
              <a:t> - </a:t>
            </a:r>
            <a:r>
              <a:rPr lang="en-US" sz="2800" dirty="0" err="1">
                <a:solidFill>
                  <a:schemeClr val="bg1"/>
                </a:solidFill>
                <a:latin typeface="Times New Roman" panose="02020603050405020304" pitchFamily="18" charset="0"/>
                <a:cs typeface="Times New Roman" panose="02020603050405020304" pitchFamily="18" charset="0"/>
              </a:rPr>
              <a:t>jamiyat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taraqqiyoti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qonunlariga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tayangan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holda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turli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pedagogik</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nazariyalarni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ta’lim-tarbiyaning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mazmun</a:t>
            </a:r>
            <a:r>
              <a:rPr lang="en-US" sz="2800" dirty="0">
                <a:solidFill>
                  <a:schemeClr val="bg1"/>
                </a:solidFill>
                <a:latin typeface="Times New Roman" panose="02020603050405020304" pitchFamily="18" charset="0"/>
                <a:cs typeface="Times New Roman" panose="02020603050405020304" pitchFamily="18" charset="0"/>
              </a:rPr>
              <a:t> va </a:t>
            </a:r>
            <a:r>
              <a:rPr lang="en-US" sz="2800" dirty="0" err="1">
                <a:solidFill>
                  <a:schemeClr val="bg1"/>
                </a:solidFill>
                <a:latin typeface="Times New Roman" panose="02020603050405020304" pitchFamily="18" charset="0"/>
                <a:cs typeface="Times New Roman" panose="02020603050405020304" pitchFamily="18" charset="0"/>
              </a:rPr>
              <a:t>metodlarini</a:t>
            </a:r>
            <a:r>
              <a:rPr lang="en-US" sz="2800" dirty="0">
                <a:solidFill>
                  <a:schemeClr val="bg1"/>
                </a:solidFill>
                <a:latin typeface="Times New Roman" panose="02020603050405020304" pitchFamily="18" charset="0"/>
                <a:cs typeface="Times New Roman" panose="02020603050405020304" pitchFamily="18" charset="0"/>
              </a:rPr>
              <a:t> o’rganish </a:t>
            </a:r>
            <a:r>
              <a:rPr lang="en-US" sz="2800" dirty="0" err="1">
                <a:solidFill>
                  <a:schemeClr val="bg1"/>
                </a:solidFill>
                <a:latin typeface="Times New Roman" panose="02020603050405020304" pitchFamily="18" charset="0"/>
                <a:cs typeface="Times New Roman" panose="02020603050405020304" pitchFamily="18" charset="0"/>
              </a:rPr>
              <a:t>haqida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bahs</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yuritadi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O’tmishning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pedagogik</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tizimlaridagi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ilg’or</a:t>
            </a:r>
            <a:r>
              <a:rPr lang="en-US" sz="2800" dirty="0">
                <a:solidFill>
                  <a:schemeClr val="bg1"/>
                </a:solidFill>
                <a:latin typeface="Times New Roman" panose="02020603050405020304" pitchFamily="18" charset="0"/>
                <a:cs typeface="Times New Roman" panose="02020603050405020304" pitchFamily="18" charset="0"/>
              </a:rPr>
              <a:t> va </a:t>
            </a:r>
            <a:r>
              <a:rPr lang="en-US" sz="2800" dirty="0" err="1">
                <a:solidFill>
                  <a:schemeClr val="bg1"/>
                </a:solidFill>
                <a:latin typeface="Times New Roman" panose="02020603050405020304" pitchFamily="18" charset="0"/>
                <a:cs typeface="Times New Roman" panose="02020603050405020304" pitchFamily="18" charset="0"/>
              </a:rPr>
              <a:t>progressiv</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fikrlarning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hammasidan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ijodiy</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foydalanadi</a:t>
            </a:r>
            <a:endParaRPr lang="uz-Cyrl-UZ" sz="2800"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95665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01970" y="1046928"/>
            <a:ext cx="9894276" cy="4031873"/>
          </a:xfrm>
          <a:prstGeom prst="rect">
            <a:avLst/>
          </a:prstGeom>
        </p:spPr>
        <p:txBody>
          <a:bodyPr wrap="square">
            <a:spAutoFit/>
          </a:bodyPr>
          <a:lstStyle/>
          <a:p>
            <a:pPr indent="431800" algn="just">
              <a:spcAft>
                <a:spcPts val="0"/>
              </a:spcAft>
            </a:pPr>
            <a:r>
              <a:rPr lang="uz-Cyrl-UZ" sz="3200" b="1" dirty="0">
                <a:latin typeface="Times New Roman" panose="02020603050405020304" pitchFamily="18" charset="0"/>
                <a:ea typeface="Times New Roman" panose="02020603050405020304" pitchFamily="18" charset="0"/>
              </a:rPr>
              <a:t>So‘fiylikda uch oqim mavjud:</a:t>
            </a:r>
            <a:endParaRPr lang="ru-RU" sz="3200" dirty="0">
              <a:latin typeface="Times New Roman" panose="02020603050405020304" pitchFamily="18" charset="0"/>
              <a:ea typeface="Times New Roman" panose="02020603050405020304" pitchFamily="18" charset="0"/>
            </a:endParaRPr>
          </a:p>
          <a:p>
            <a:pPr indent="431800" algn="just">
              <a:spcAft>
                <a:spcPts val="0"/>
              </a:spcAft>
              <a:tabLst>
                <a:tab pos="237490" algn="l"/>
              </a:tabLst>
            </a:pPr>
            <a:r>
              <a:rPr lang="en-US" sz="3200" dirty="0">
                <a:latin typeface="Times New Roman" panose="02020603050405020304" pitchFamily="18" charset="0"/>
                <a:ea typeface="Times New Roman" panose="02020603050405020304" pitchFamily="18" charset="0"/>
              </a:rPr>
              <a:t> </a:t>
            </a:r>
            <a:r>
              <a:rPr lang="uz-Cyrl-UZ" sz="3200" dirty="0">
                <a:latin typeface="Times New Roman" panose="02020603050405020304" pitchFamily="18" charset="0"/>
                <a:ea typeface="Times New Roman" panose="02020603050405020304" pitchFamily="18" charset="0"/>
              </a:rPr>
              <a:t>Birinchi oqim: Mansur Xalloj. Fariduddin Attor,Jaloliddin Rumiy. Bular umuminsoniy g‘oyalarni ilgari suradilar.</a:t>
            </a:r>
            <a:endParaRPr lang="ru-RU" sz="3200" dirty="0">
              <a:latin typeface="Times New Roman" panose="02020603050405020304" pitchFamily="18" charset="0"/>
              <a:ea typeface="Times New Roman" panose="02020603050405020304" pitchFamily="18" charset="0"/>
            </a:endParaRPr>
          </a:p>
          <a:p>
            <a:pPr indent="431800" algn="just">
              <a:spcAft>
                <a:spcPts val="0"/>
              </a:spcAft>
              <a:tabLst>
                <a:tab pos="237490" algn="l"/>
              </a:tabLst>
            </a:pPr>
            <a:r>
              <a:rPr lang="uz-Cyrl-UZ" sz="3200" dirty="0">
                <a:latin typeface="Times New Roman" panose="02020603050405020304" pitchFamily="18" charset="0"/>
                <a:ea typeface="Times New Roman" panose="02020603050405020304" pitchFamily="18" charset="0"/>
              </a:rPr>
              <a:t> Ikkinchi oqim birinchilarning g‘oyasini islomlashtiradilar. Bular Imom G‘azzoliy (1058-1111 y.), Ahmad </a:t>
            </a:r>
            <a:r>
              <a:rPr lang="uz-Cyrl-UZ" sz="3200" dirty="0" smtClean="0">
                <a:latin typeface="Times New Roman" panose="02020603050405020304" pitchFamily="18" charset="0"/>
                <a:ea typeface="Times New Roman" panose="02020603050405020304" pitchFamily="18" charset="0"/>
              </a:rPr>
              <a:t>Y</a:t>
            </a:r>
            <a:r>
              <a:rPr lang="en-US" sz="3200" dirty="0" smtClean="0">
                <a:latin typeface="Times New Roman" panose="02020603050405020304" pitchFamily="18" charset="0"/>
                <a:ea typeface="Times New Roman" panose="02020603050405020304" pitchFamily="18" charset="0"/>
              </a:rPr>
              <a:t>a</a:t>
            </a:r>
            <a:r>
              <a:rPr lang="uz-Cyrl-UZ" sz="3200" dirty="0" smtClean="0">
                <a:latin typeface="Times New Roman" panose="02020603050405020304" pitchFamily="18" charset="0"/>
                <a:ea typeface="Times New Roman" panose="02020603050405020304" pitchFamily="18" charset="0"/>
              </a:rPr>
              <a:t>ssaviylardir </a:t>
            </a:r>
            <a:r>
              <a:rPr lang="uz-Cyrl-UZ" sz="3200" dirty="0">
                <a:latin typeface="Times New Roman" panose="02020603050405020304" pitchFamily="18" charset="0"/>
                <a:ea typeface="Times New Roman" panose="02020603050405020304" pitchFamily="18" charset="0"/>
              </a:rPr>
              <a:t>(1041-1166 y.).</a:t>
            </a:r>
            <a:endParaRPr lang="ru-RU" sz="3200" dirty="0">
              <a:latin typeface="Times New Roman" panose="02020603050405020304" pitchFamily="18" charset="0"/>
              <a:ea typeface="Times New Roman" panose="02020603050405020304" pitchFamily="18" charset="0"/>
            </a:endParaRPr>
          </a:p>
          <a:p>
            <a:pPr indent="431800" algn="just">
              <a:spcAft>
                <a:spcPts val="0"/>
              </a:spcAft>
              <a:tabLst>
                <a:tab pos="237490" algn="l"/>
              </a:tabLst>
            </a:pPr>
            <a:r>
              <a:rPr lang="uz-Cyrl-UZ" sz="3200" dirty="0">
                <a:latin typeface="Times New Roman" panose="02020603050405020304" pitchFamily="18" charset="0"/>
                <a:ea typeface="Times New Roman" panose="02020603050405020304" pitchFamily="18" charset="0"/>
              </a:rPr>
              <a:t>Uchinchi oqim: Naqshbandiya ta’limoti.</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5222326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8186" y="525162"/>
            <a:ext cx="10801412" cy="5693866"/>
          </a:xfrm>
          <a:prstGeom prst="rect">
            <a:avLst/>
          </a:prstGeom>
        </p:spPr>
        <p:txBody>
          <a:bodyPr wrap="square">
            <a:spAutoFit/>
          </a:bodyPr>
          <a:lstStyle/>
          <a:p>
            <a:pPr indent="431800" algn="just">
              <a:spcAft>
                <a:spcPts val="0"/>
              </a:spcAft>
            </a:pPr>
            <a:r>
              <a:rPr lang="uz-Cyrl-UZ" sz="2800" dirty="0">
                <a:latin typeface="Times New Roman" panose="02020603050405020304" pitchFamily="18" charset="0"/>
                <a:ea typeface="Times New Roman" panose="02020603050405020304" pitchFamily="18" charset="0"/>
              </a:rPr>
              <a:t>So‘fiylik VIII asr oxiri va IX asr boshlarida paydo bo‘lgan. Musulmon mamlakatlarida, ayniqsa, O‘rta Osiyoda keng tarqalgan oqim hisoblanadi.</a:t>
            </a:r>
            <a:endParaRPr lang="ru-RU" sz="2800" dirty="0">
              <a:latin typeface="Times New Roman" panose="02020603050405020304" pitchFamily="18" charset="0"/>
              <a:ea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rPr>
              <a:t>So‘fiylik butun S</a:t>
            </a:r>
            <a:r>
              <a:rPr lang="en-US" sz="2800" dirty="0">
                <a:latin typeface="Times New Roman" panose="02020603050405020304" pitchFamily="18" charset="0"/>
                <a:ea typeface="Times New Roman" panose="02020603050405020304" pitchFamily="18" charset="0"/>
              </a:rPr>
              <a:t>h</a:t>
            </a:r>
            <a:r>
              <a:rPr lang="uz-Cyrl-UZ" sz="2800" dirty="0">
                <a:latin typeface="Times New Roman" panose="02020603050405020304" pitchFamily="18" charset="0"/>
                <a:ea typeface="Times New Roman" panose="02020603050405020304" pitchFamily="18" charset="0"/>
              </a:rPr>
              <a:t>arq ma’naviy hayotida komil inson haqidagi g‘oyalarning shakllanishida muhim rol o‘ynadi.</a:t>
            </a:r>
            <a:endParaRPr lang="ru-RU" sz="2800" dirty="0">
              <a:latin typeface="Times New Roman" panose="02020603050405020304" pitchFamily="18" charset="0"/>
              <a:ea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rPr>
              <a:t>So‘fiylik </a:t>
            </a:r>
            <a:r>
              <a:rPr lang="uz-Cyrl-UZ" sz="2800" u="sng" dirty="0">
                <a:latin typeface="Times New Roman" panose="02020603050405020304" pitchFamily="18" charset="0"/>
                <a:ea typeface="Times New Roman" panose="02020603050405020304" pitchFamily="18" charset="0"/>
              </a:rPr>
              <a:t>nazariyasiga ko‘ra dunyo</a:t>
            </a:r>
            <a:r>
              <a:rPr lang="uz-Cyrl-UZ" sz="2800" dirty="0">
                <a:latin typeface="Times New Roman" panose="02020603050405020304" pitchFamily="18" charset="0"/>
                <a:ea typeface="Times New Roman" panose="02020603050405020304" pitchFamily="18" charset="0"/>
              </a:rPr>
              <a:t> - butun olam, xudoning mujassamlanishi.</a:t>
            </a:r>
            <a:endParaRPr lang="ru-RU" sz="2800" dirty="0">
              <a:latin typeface="Times New Roman" panose="02020603050405020304" pitchFamily="18" charset="0"/>
              <a:ea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rPr>
              <a:t>Xudo barcha ko‘rinadigan narsalarda mavjud, narsalar esa xudoda mavjud. Dunyo - dunyoviy ruh shaklida butun olamga tarqalgan xudo singari yagonadir. Inson ana shu ruhning bir qismi, ertami-kechmi u bilan qo‘shiladi.</a:t>
            </a:r>
            <a:endParaRPr lang="ru-RU" sz="2800" dirty="0">
              <a:latin typeface="Times New Roman" panose="02020603050405020304" pitchFamily="18" charset="0"/>
              <a:ea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rPr>
              <a:t>So‘fiylikning amaliy qismi axloqiy me’yorlar va hulq-atvor qoidalarining muayyan tizimidan iborat bo‘lib, bu me’yor va qoidalar xudbinlik va shaxsiy manfaatlardan o‘zini tiyishni talab etadi.</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6408371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800" y="1173873"/>
            <a:ext cx="8654603" cy="4431983"/>
          </a:xfrm>
          <a:prstGeom prst="rect">
            <a:avLst/>
          </a:prstGeom>
        </p:spPr>
        <p:txBody>
          <a:bodyPr wrap="square">
            <a:spAutoFit/>
          </a:bodyPr>
          <a:lstStyle/>
          <a:p>
            <a:pPr algn="ctr">
              <a:spcAft>
                <a:spcPts val="0"/>
              </a:spcAft>
            </a:pPr>
            <a:r>
              <a:rPr lang="uz-Cyrl-UZ" sz="4000" b="1" dirty="0">
                <a:solidFill>
                  <a:schemeClr val="bg1"/>
                </a:solidFill>
                <a:latin typeface="Times New Roman" panose="02020603050405020304" pitchFamily="18" charset="0"/>
                <a:ea typeface="Times New Roman" panose="02020603050405020304" pitchFamily="18" charset="0"/>
              </a:rPr>
              <a:t>Naqshbandiylikning tarbiyaviy g‘oyasi va inson ma’naviy – psixologik qiyofasi.</a:t>
            </a:r>
            <a:endParaRPr lang="ru-RU" sz="4000" b="1" dirty="0">
              <a:solidFill>
                <a:schemeClr val="bg1"/>
              </a:solidFill>
              <a:latin typeface="Times New Roman" panose="02020603050405020304" pitchFamily="18" charset="0"/>
              <a:ea typeface="Times New Roman" panose="02020603050405020304" pitchFamily="18" charset="0"/>
            </a:endParaRPr>
          </a:p>
          <a:p>
            <a:pPr indent="431800" algn="ctr">
              <a:spcAft>
                <a:spcPts val="0"/>
              </a:spcAft>
            </a:pPr>
            <a:r>
              <a:rPr lang="uz-Cyrl-UZ" sz="5400" dirty="0">
                <a:solidFill>
                  <a:srgbClr val="FF0000"/>
                </a:solidFill>
                <a:latin typeface="Times New Roman" panose="02020603050405020304" pitchFamily="18" charset="0"/>
                <a:ea typeface="Times New Roman" panose="02020603050405020304" pitchFamily="18" charset="0"/>
              </a:rPr>
              <a:t>Naqshbandiya ta’limotining boshqa ta’limotlardan farqi nimalardan iborat?</a:t>
            </a:r>
            <a:endParaRPr lang="ru-RU" sz="54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0705783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1354" y="259921"/>
            <a:ext cx="11347938" cy="6555641"/>
          </a:xfrm>
          <a:prstGeom prst="rect">
            <a:avLst/>
          </a:prstGeom>
        </p:spPr>
        <p:txBody>
          <a:bodyPr wrap="square">
            <a:spAutoFit/>
          </a:bodyPr>
          <a:lstStyle/>
          <a:p>
            <a:pPr marL="342900" lvl="0" indent="-342900" algn="just">
              <a:spcAft>
                <a:spcPts val="0"/>
              </a:spcAft>
              <a:buFont typeface="Times New Roman" panose="02020603050405020304" pitchFamily="18" charset="0"/>
              <a:buAutoNum type="arabicPeriod"/>
              <a:tabLst>
                <a:tab pos="231775" algn="l"/>
              </a:tabLst>
            </a:pPr>
            <a:r>
              <a:rPr lang="uz-Cyrl-UZ" sz="2800" dirty="0">
                <a:latin typeface="Times New Roman" panose="02020603050405020304" pitchFamily="18" charset="0"/>
                <a:ea typeface="Times New Roman" panose="02020603050405020304" pitchFamily="18" charset="0"/>
              </a:rPr>
              <a:t>Bu ta’limot, asosan, halol mehnat qilish orqali kun</a:t>
            </a:r>
            <a:br>
              <a:rPr lang="uz-Cyrl-UZ" sz="2800" dirty="0">
                <a:latin typeface="Times New Roman" panose="02020603050405020304" pitchFamily="18" charset="0"/>
                <a:ea typeface="Times New Roman" panose="02020603050405020304" pitchFamily="18" charset="0"/>
              </a:rPr>
            </a:br>
            <a:r>
              <a:rPr lang="uz-Cyrl-UZ" sz="2800" dirty="0">
                <a:latin typeface="Times New Roman" panose="02020603050405020304" pitchFamily="18" charset="0"/>
                <a:ea typeface="Times New Roman" panose="02020603050405020304" pitchFamily="18" charset="0"/>
              </a:rPr>
              <a:t>kechirishni targ‘ib qiladi. Y</a:t>
            </a:r>
            <a:r>
              <a:rPr lang="en-US" sz="2800" dirty="0">
                <a:latin typeface="Times New Roman" panose="02020603050405020304" pitchFamily="18" charset="0"/>
                <a:ea typeface="Times New Roman" panose="02020603050405020304" pitchFamily="18" charset="0"/>
              </a:rPr>
              <a:t>a</a:t>
            </a:r>
            <a:r>
              <a:rPr lang="uz-Cyrl-UZ" sz="2800" dirty="0">
                <a:latin typeface="Times New Roman" panose="02020603050405020304" pitchFamily="18" charset="0"/>
                <a:ea typeface="Times New Roman" panose="02020603050405020304" pitchFamily="18" charset="0"/>
              </a:rPr>
              <a:t>’ni: «Dil ba yoru, dast ba kor» (Dil Allohda, qo‘l ishda).</a:t>
            </a:r>
            <a:endParaRPr lang="ru-RU" sz="2800"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31775" algn="l"/>
              </a:tabLst>
            </a:pPr>
            <a:r>
              <a:rPr lang="uz-Cyrl-UZ" sz="2800" dirty="0">
                <a:latin typeface="Times New Roman" panose="02020603050405020304" pitchFamily="18" charset="0"/>
                <a:ea typeface="Times New Roman" panose="02020603050405020304" pitchFamily="18" charset="0"/>
              </a:rPr>
              <a:t>Bu g‘oya tarafdorlari ichida Jomiy va Alisher Navoiy ham bo‘lgan. Bu g‘oya namoyondalari «Zikri aloniya» (ovoz chiqarib zikr tushish)dan, «Zikri xufiya» (Allohni ovozsiz yurakdan aytish)ni afzal bilganlar.</a:t>
            </a:r>
            <a:endParaRPr lang="ru-RU" sz="2800"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31775" algn="l"/>
              </a:tabLst>
            </a:pPr>
            <a:r>
              <a:rPr lang="uz-Cyrl-UZ" sz="2800" dirty="0">
                <a:latin typeface="Times New Roman" panose="02020603050405020304" pitchFamily="18" charset="0"/>
                <a:ea typeface="Times New Roman" panose="02020603050405020304" pitchFamily="18" charset="0"/>
              </a:rPr>
              <a:t>Naqshbandiy sulukidagi valiylar bemorlardan kasallikni tortib, so‘ng bu kasallikni o‘zlaridan chiqarib tashlaganlar.</a:t>
            </a:r>
            <a:endParaRPr lang="ru-RU" sz="2800" dirty="0">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AutoNum type="arabicPeriod"/>
              <a:tabLst>
                <a:tab pos="231775" algn="l"/>
              </a:tabLst>
            </a:pPr>
            <a:r>
              <a:rPr lang="uz-Cyrl-UZ" sz="2800" dirty="0">
                <a:latin typeface="Times New Roman" panose="02020603050405020304" pitchFamily="18" charset="0"/>
                <a:ea typeface="Times New Roman" panose="02020603050405020304" pitchFamily="18" charset="0"/>
              </a:rPr>
              <a:t>Naqshbandiylar </a:t>
            </a:r>
            <a:r>
              <a:rPr lang="uz-Cyrl-UZ" sz="2800" dirty="0" smtClean="0">
                <a:latin typeface="Times New Roman" panose="02020603050405020304" pitchFamily="18" charset="0"/>
                <a:ea typeface="Times New Roman" panose="02020603050405020304" pitchFamily="18" charset="0"/>
              </a:rPr>
              <a:t>karomat</a:t>
            </a:r>
            <a:r>
              <a:rPr lang="en-US" sz="2800" dirty="0" smtClean="0">
                <a:latin typeface="Times New Roman" panose="02020603050405020304" pitchFamily="18" charset="0"/>
                <a:ea typeface="Times New Roman" panose="02020603050405020304" pitchFamily="18" charset="0"/>
              </a:rPr>
              <a:t> </a:t>
            </a:r>
            <a:r>
              <a:rPr lang="uz-Cyrl-UZ" sz="2800" dirty="0" smtClean="0">
                <a:latin typeface="Times New Roman" panose="02020603050405020304" pitchFamily="18" charset="0"/>
                <a:ea typeface="Times New Roman" panose="02020603050405020304" pitchFamily="18" charset="0"/>
              </a:rPr>
              <a:t>furushlikka </a:t>
            </a:r>
            <a:r>
              <a:rPr lang="uz-Cyrl-UZ" sz="2800" dirty="0">
                <a:latin typeface="Times New Roman" panose="02020603050405020304" pitchFamily="18" charset="0"/>
                <a:ea typeface="Times New Roman" panose="02020603050405020304" pitchFamily="18" charset="0"/>
              </a:rPr>
              <a:t>yo‘l qo‘ymagan, har qanday bid’atga qarshi turgan. Avliyo‘lar kuch-quvvatini faqat ilm-fan rivojiga, xalqni ma’naviy-ruhiy poklashga, zulm va bid’atlardan xalos bo‘lishga sarflaganlar. Nashqband avliyo‘lari boshqalardan ana shu 4 jihatdan farqlanadi.</a:t>
            </a:r>
            <a:endParaRPr lang="ru-RU" sz="2800" dirty="0">
              <a:latin typeface="Times New Roman" panose="02020603050405020304" pitchFamily="18" charset="0"/>
              <a:ea typeface="Times New Roman" panose="02020603050405020304" pitchFamily="18" charset="0"/>
            </a:endParaRPr>
          </a:p>
          <a:p>
            <a:pPr indent="431800" algn="just">
              <a:spcAft>
                <a:spcPts val="0"/>
              </a:spcAft>
            </a:pPr>
            <a:r>
              <a:rPr lang="uz-Cyrl-UZ" sz="2800" dirty="0">
                <a:latin typeface="Times New Roman" panose="02020603050405020304" pitchFamily="18" charset="0"/>
                <a:ea typeface="Times New Roman" panose="02020603050405020304" pitchFamily="18" charset="0"/>
              </a:rPr>
              <a:t>Xulosa qilib aytganda, Naqshbandiya tariqati G‘ijduvoniy va Yassaviy ta’limotini birlashtirdi.</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240301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420" y="601580"/>
            <a:ext cx="12013580" cy="5646820"/>
          </a:xfrm>
        </p:spPr>
        <p:txBody>
          <a:bodyPr>
            <a:noAutofit/>
          </a:bodyPr>
          <a:lstStyle/>
          <a:p>
            <a:pPr marL="0" indent="0" algn="ctr">
              <a:buNone/>
            </a:pPr>
            <a:endParaRPr lang="en-US" sz="5400" dirty="0" smtClean="0"/>
          </a:p>
          <a:p>
            <a:pPr marL="0" indent="0" algn="ctr">
              <a:buNone/>
            </a:pPr>
            <a:endParaRPr lang="en-US" sz="5400" dirty="0"/>
          </a:p>
        </p:txBody>
      </p:sp>
      <p:sp>
        <p:nvSpPr>
          <p:cNvPr id="2" name="Прямоугольник 1"/>
          <p:cNvSpPr/>
          <p:nvPr/>
        </p:nvSpPr>
        <p:spPr>
          <a:xfrm>
            <a:off x="492369" y="177947"/>
            <a:ext cx="11090031" cy="6001643"/>
          </a:xfrm>
          <a:prstGeom prst="rect">
            <a:avLst/>
          </a:prstGeom>
        </p:spPr>
        <p:txBody>
          <a:bodyPr wrap="square">
            <a:spAutoFit/>
          </a:bodyPr>
          <a:lstStyle/>
          <a:p>
            <a:pPr indent="431800" algn="ctr">
              <a:spcAft>
                <a:spcPts val="0"/>
              </a:spcAft>
            </a:pPr>
            <a:r>
              <a:rPr lang="uz-Cyrl-UZ" sz="3200" b="1" dirty="0">
                <a:latin typeface="Times New Roman" panose="02020603050405020304" pitchFamily="18" charset="0"/>
                <a:ea typeface="Times New Roman" panose="02020603050405020304" pitchFamily="18" charset="0"/>
              </a:rPr>
              <a:t>Naqshbandiya tariqatining mohiyatini belgilaydigan asosiy talablar:</a:t>
            </a:r>
            <a:endParaRPr lang="ru-RU" sz="3200" dirty="0">
              <a:latin typeface="Times New Roman" panose="02020603050405020304" pitchFamily="18" charset="0"/>
              <a:ea typeface="Times New Roman" panose="02020603050405020304" pitchFamily="18" charset="0"/>
            </a:endParaRPr>
          </a:p>
          <a:p>
            <a:pPr indent="431800" algn="just">
              <a:spcAft>
                <a:spcPts val="0"/>
              </a:spcAft>
            </a:pPr>
            <a:r>
              <a:rPr lang="uz-Cyrl-UZ" sz="3200" b="1" dirty="0">
                <a:latin typeface="Times New Roman" panose="02020603050405020304" pitchFamily="18" charset="0"/>
                <a:ea typeface="Times New Roman" panose="02020603050405020304" pitchFamily="18" charset="0"/>
              </a:rPr>
              <a:t>1. H</a:t>
            </a:r>
            <a:r>
              <a:rPr lang="uz-Cyrl-UZ" sz="3200" b="1" u="sng" dirty="0">
                <a:latin typeface="Times New Roman" panose="02020603050405020304" pitchFamily="18" charset="0"/>
                <a:ea typeface="Times New Roman" panose="02020603050405020304" pitchFamily="18" charset="0"/>
              </a:rPr>
              <a:t>ush dar tam</a:t>
            </a:r>
            <a:r>
              <a:rPr lang="uz-Cyrl-UZ" sz="3200" dirty="0">
                <a:latin typeface="Times New Roman" panose="02020603050405020304" pitchFamily="18" charset="0"/>
                <a:ea typeface="Times New Roman" panose="02020603050405020304" pitchFamily="18" charset="0"/>
              </a:rPr>
              <a:t> - tiriklik nafasda. Ichkaridan chiqayotgan har bir nafas ogohlik va huzur yuzasidan bo‘lishi, unga g‘aflat kirishiga yo‘l qo‘ymasligi kerak.</a:t>
            </a:r>
            <a:endParaRPr lang="ru-RU" sz="3200" dirty="0">
              <a:latin typeface="Times New Roman" panose="02020603050405020304" pitchFamily="18" charset="0"/>
              <a:ea typeface="Times New Roman" panose="02020603050405020304" pitchFamily="18" charset="0"/>
            </a:endParaRPr>
          </a:p>
          <a:p>
            <a:pPr indent="431800" algn="just">
              <a:spcAft>
                <a:spcPts val="0"/>
              </a:spcAft>
            </a:pPr>
            <a:r>
              <a:rPr lang="uz-Cyrl-UZ" sz="3200" b="1" u="sng" dirty="0">
                <a:latin typeface="Times New Roman" panose="02020603050405020304" pitchFamily="18" charset="0"/>
                <a:ea typeface="Times New Roman" panose="02020603050405020304" pitchFamily="18" charset="0"/>
              </a:rPr>
              <a:t>2. Nazar bir qadam,</a:t>
            </a:r>
            <a:r>
              <a:rPr lang="uz-Cyrl-UZ" sz="3200" dirty="0">
                <a:latin typeface="Times New Roman" panose="02020603050405020304" pitchFamily="18" charset="0"/>
                <a:ea typeface="Times New Roman" panose="02020603050405020304" pitchFamily="18" charset="0"/>
              </a:rPr>
              <a:t> ya’ni nazar qadamda. Solih yo‘l yurganida uning nazari doimo oyoq panjalarida bo‘lsin, nazari sochilmasin va keraksiz joyga tushmasin degan ma’noni beradi.</a:t>
            </a:r>
            <a:endParaRPr lang="ru-RU"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240665" algn="l"/>
              </a:tabLst>
            </a:pPr>
            <a:r>
              <a:rPr lang="uz-Cyrl-UZ" sz="3200" u="sng" dirty="0">
                <a:latin typeface="Times New Roman" panose="02020603050405020304" pitchFamily="18" charset="0"/>
                <a:ea typeface="Times New Roman" panose="02020603050405020304" pitchFamily="18" charset="0"/>
              </a:rPr>
              <a:t> </a:t>
            </a:r>
            <a:r>
              <a:rPr lang="uz-Cyrl-UZ" sz="3200" b="1" u="sng" dirty="0">
                <a:latin typeface="Times New Roman" panose="02020603050405020304" pitchFamily="18" charset="0"/>
                <a:ea typeface="Times New Roman" panose="02020603050405020304" pitchFamily="18" charset="0"/>
              </a:rPr>
              <a:t>Safar dar vatan</a:t>
            </a:r>
            <a:r>
              <a:rPr lang="uz-Cyrl-UZ" sz="3200" dirty="0">
                <a:latin typeface="Times New Roman" panose="02020603050405020304" pitchFamily="18" charset="0"/>
                <a:ea typeface="Times New Roman" panose="02020603050405020304" pitchFamily="18" charset="0"/>
              </a:rPr>
              <a:t> - Solih odamiylikning tabiatida</a:t>
            </a:r>
            <a:br>
              <a:rPr lang="uz-Cyrl-UZ" sz="3200" dirty="0">
                <a:latin typeface="Times New Roman" panose="02020603050405020304" pitchFamily="18" charset="0"/>
                <a:ea typeface="Times New Roman" panose="02020603050405020304" pitchFamily="18" charset="0"/>
              </a:rPr>
            </a:br>
            <a:r>
              <a:rPr lang="uz-Cyrl-UZ" sz="3200" dirty="0">
                <a:latin typeface="Times New Roman" panose="02020603050405020304" pitchFamily="18" charset="0"/>
                <a:ea typeface="Times New Roman" panose="02020603050405020304" pitchFamily="18" charset="0"/>
              </a:rPr>
              <a:t>safar qilsin, ya’ni yomonliqdan yaxshilik tomon yursin degani.</a:t>
            </a:r>
            <a:endParaRPr lang="ru-RU"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240665" algn="l"/>
              </a:tabLst>
            </a:pPr>
            <a:r>
              <a:rPr lang="uz-Cyrl-UZ" sz="3200" b="1" u="sng" dirty="0">
                <a:latin typeface="Times New Roman" panose="02020603050405020304" pitchFamily="18" charset="0"/>
                <a:ea typeface="Times New Roman" panose="02020603050405020304" pitchFamily="18" charset="0"/>
              </a:rPr>
              <a:t> Xilvat dar anjuman</a:t>
            </a:r>
            <a:r>
              <a:rPr lang="uz-Cyrl-UZ" sz="3200" dirty="0">
                <a:latin typeface="Times New Roman" panose="02020603050405020304" pitchFamily="18" charset="0"/>
                <a:ea typeface="Times New Roman" panose="02020603050405020304" pitchFamily="18" charset="0"/>
              </a:rPr>
              <a:t> - Solih tashqi tomondan xalq</a:t>
            </a:r>
            <a:br>
              <a:rPr lang="uz-Cyrl-UZ" sz="3200" dirty="0">
                <a:latin typeface="Times New Roman" panose="02020603050405020304" pitchFamily="18" charset="0"/>
                <a:ea typeface="Times New Roman" panose="02020603050405020304" pitchFamily="18" charset="0"/>
              </a:rPr>
            </a:br>
            <a:r>
              <a:rPr lang="uz-Cyrl-UZ" sz="3200" dirty="0">
                <a:latin typeface="Times New Roman" panose="02020603050405020304" pitchFamily="18" charset="0"/>
                <a:ea typeface="Times New Roman" panose="02020603050405020304" pitchFamily="18" charset="0"/>
              </a:rPr>
              <a:t>bilan, qalb bilan, </a:t>
            </a:r>
            <a:r>
              <a:rPr lang="en-US" sz="3200" dirty="0">
                <a:latin typeface="Times New Roman" panose="02020603050405020304" pitchFamily="18" charset="0"/>
                <a:ea typeface="Times New Roman" panose="02020603050405020304" pitchFamily="18" charset="0"/>
              </a:rPr>
              <a:t>h</a:t>
            </a:r>
            <a:r>
              <a:rPr lang="uz-Cyrl-UZ" sz="3200" dirty="0">
                <a:latin typeface="Times New Roman" panose="02020603050405020304" pitchFamily="18" charset="0"/>
                <a:ea typeface="Times New Roman" panose="02020603050405020304" pitchFamily="18" charset="0"/>
              </a:rPr>
              <a:t>aq bilan bo‘lsin.</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4284275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420" y="601580"/>
            <a:ext cx="12013580" cy="5646820"/>
          </a:xfrm>
        </p:spPr>
        <p:txBody>
          <a:bodyPr>
            <a:noAutofit/>
          </a:bodyPr>
          <a:lstStyle/>
          <a:p>
            <a:pPr marL="0" indent="0" algn="ctr">
              <a:buNone/>
            </a:pPr>
            <a:endParaRPr lang="en-US" sz="5400" dirty="0" smtClean="0"/>
          </a:p>
          <a:p>
            <a:pPr marL="0" indent="0" algn="ctr">
              <a:buNone/>
            </a:pPr>
            <a:endParaRPr lang="en-US" sz="5400"/>
          </a:p>
          <a:p>
            <a:pPr marL="0" indent="0" algn="ctr">
              <a:buNone/>
            </a:pPr>
            <a:r>
              <a:rPr lang="en-US" sz="5400" smtClean="0"/>
              <a:t>E’TIBORINGIZ </a:t>
            </a:r>
            <a:r>
              <a:rPr lang="en-US" sz="5400" dirty="0" smtClean="0"/>
              <a:t>UCHUN RAHMAT!</a:t>
            </a:r>
            <a:endParaRPr lang="ru-RU" sz="5400" dirty="0"/>
          </a:p>
          <a:p>
            <a:pPr marL="0" indent="0" algn="just">
              <a:buNone/>
            </a:pPr>
            <a:endParaRPr lang="ru-RU" sz="2200" dirty="0"/>
          </a:p>
        </p:txBody>
      </p:sp>
    </p:spTree>
    <p:extLst>
      <p:ext uri="{BB962C8B-B14F-4D97-AF65-F5344CB8AC3E}">
        <p14:creationId xmlns:p14="http://schemas.microsoft.com/office/powerpoint/2010/main" xmlns="" val="3981929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6627" y="667265"/>
            <a:ext cx="10948086" cy="5535826"/>
          </a:xfrm>
        </p:spPr>
        <p:txBody>
          <a:bodyPr>
            <a:noAutofit/>
          </a:bodyPr>
          <a:lstStyle/>
          <a:p>
            <a:pPr lvl="0" indent="450215" algn="just">
              <a:lnSpc>
                <a:spcPct val="107000"/>
              </a:lnSpc>
              <a:buClr>
                <a:srgbClr val="ACD433"/>
              </a:buClr>
            </a:pPr>
            <a:r>
              <a:rPr lang="uz-Cyrl-UZ" sz="32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Pedаgogikа </a:t>
            </a:r>
            <a:r>
              <a:rPr lang="uz-Cyrl-UZ" sz="3200" b="1"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tаrixi</a:t>
            </a:r>
            <a:r>
              <a:rPr lang="en-US" sz="3200" b="1"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uz-Cyrl-UZ" sz="32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uz-Cyrl-UZ"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o’quv predmeti sifаtidа pedаgogik tа’limning аjrаlmаs qismi hisoblаnаdi. Pedаgogikа tаrixi tа’lim nаzаriyаsi vа аmаliyotini, turli tаrixiy dаvrlаrdаgi o’qitish vа tаrbiyаlаsh jаrаyonlаrini  rivojlаnishini  zаmonаviylik kontekstidа tаrixiy rivojlаnishini o’rgаnаdi.</a:t>
            </a:r>
            <a:endParaRPr lang="ru-RU" sz="3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pPr>
            <a:r>
              <a:rPr lang="uz-Cyrl-UZ"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Pedаgogikа tаrixi</a:t>
            </a:r>
            <a:r>
              <a:rPr lang="uz-Cyrl-UZ"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fanining</a:t>
            </a:r>
            <a:r>
              <a:rPr lang="en-US"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maqsadi</a:t>
            </a:r>
            <a:r>
              <a:rPr lang="en-US"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eng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qadimgi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zamonlardan</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to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hozirgi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kungacha</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turli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tarixiy</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davrlarda</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tarbiya,maktab</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va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pedagogik</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fikrlar</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taraqqiyotini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tizimli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yondashuv</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asosida</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o’rganishdan</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iborat</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lnSpc>
                <a:spcPct val="107000"/>
              </a:lnSpc>
            </a:pPr>
            <a:endParaRPr lang="en-US"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08774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51470" y="346817"/>
            <a:ext cx="10614454" cy="5831561"/>
          </a:xfrm>
        </p:spPr>
        <p:txBody>
          <a:bodyPr>
            <a:noAutofit/>
          </a:bodyPr>
          <a:lstStyle/>
          <a:p>
            <a:pPr indent="450215" algn="just">
              <a:lnSpc>
                <a:spcPct val="107000"/>
              </a:lnSpc>
            </a:pPr>
            <a:endParaRPr lang="en-US"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07000"/>
              </a:lnSpc>
            </a:pPr>
            <a:r>
              <a:rPr lang="uz-Cyrl-UZ"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Pedаgogikа </a:t>
            </a:r>
            <a:r>
              <a:rPr lang="uz-Cyrl-UZ"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tаrixi fаnining аsosiy </a:t>
            </a:r>
            <a:r>
              <a:rPr lang="uz-Cyrl-UZ"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vаzifа</a:t>
            </a:r>
            <a:r>
              <a:rPr lang="en-US" sz="32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lari</a:t>
            </a:r>
            <a:r>
              <a:rPr lang="en-US"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07000"/>
              </a:lnSpc>
            </a:pPr>
            <a:r>
              <a:rPr lang="en-US" sz="3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illiy</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o’z-o’zini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anglash,kasbiy</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rivojlanish</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bilan</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bog’liqlikda</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umumiy</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va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pedagogik</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madaniyatni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shakllantirish</a:t>
            </a:r>
            <a:endPar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07000"/>
              </a:lnSpc>
            </a:pPr>
            <a:r>
              <a:rPr lang="en-US" sz="3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edagogik</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fikrlar</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rivojini</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tahlil</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etish</a:t>
            </a:r>
            <a:r>
              <a:rPr lang="en-US" sz="32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va </a:t>
            </a:r>
            <a:r>
              <a:rPr lang="en-US" sz="32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tizimlashtirish</a:t>
            </a:r>
            <a:endPar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07000"/>
              </a:lnSpc>
            </a:pPr>
            <a:r>
              <a:rPr lang="en-US" sz="32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edagogik</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g’oyalarni</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tahlil</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etish</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asosida</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ularni</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o’quv-tarbiya</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jarayoniga</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tatbiq</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etish</a:t>
            </a:r>
            <a:r>
              <a:rPr lang="en-US" sz="32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endParaRPr lang="ru-RU" sz="3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20964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51469" y="346817"/>
            <a:ext cx="10725665" cy="5831561"/>
          </a:xfrm>
        </p:spPr>
        <p:txBody>
          <a:bodyPr>
            <a:noAutofit/>
          </a:bodyPr>
          <a:lstStyle/>
          <a:p>
            <a:pPr indent="0" algn="ctr">
              <a:lnSpc>
                <a:spcPct val="107000"/>
              </a:lnSpc>
              <a:buNone/>
            </a:pPr>
            <a:r>
              <a:rPr lang="uz-Cyrl-UZ"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Pedаgogikа tаrixi</a:t>
            </a:r>
            <a:r>
              <a:rPr lang="en-US" sz="32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ni  o’rganish manbalari: </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Arxeologik  yodgorliklar</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Qo’lyozmalar</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Xalq  og’zaki  ijodi </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Adabiy yodgorliklar</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Hujjatlar</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Badiiy adabiyotlar</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Memuarlar</a:t>
            </a:r>
          </a:p>
          <a:p>
            <a:pPr indent="450215" algn="just">
              <a:lnSpc>
                <a:spcPct val="107000"/>
              </a:lnSpc>
            </a:pPr>
            <a:r>
              <a:rPr lang="en-US" sz="2800" b="1" dirty="0" smtClean="0">
                <a:solidFill>
                  <a:schemeClr val="bg1"/>
                </a:solidFill>
                <a:latin typeface="Times New Roman" panose="02020603050405020304" pitchFamily="18" charset="0"/>
                <a:cs typeface="Times New Roman" panose="02020603050405020304" pitchFamily="18" charset="0"/>
              </a:rPr>
              <a:t>Sharq va G’arb mutafakkirlarining asarlari</a:t>
            </a:r>
            <a:endParaRPr lang="ru-RU"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37567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898" y="314371"/>
            <a:ext cx="11450471" cy="6209259"/>
          </a:xfrm>
        </p:spPr>
        <p:txBody>
          <a:bodyPr/>
          <a:lstStyle/>
          <a:p>
            <a:pPr algn="just"/>
            <a:r>
              <a:rPr lang="uz-Cyrl-UZ" sz="2200" b="1" dirty="0" smtClean="0">
                <a:solidFill>
                  <a:srgbClr val="FFC000"/>
                </a:solidFill>
              </a:rPr>
              <a:t>	</a:t>
            </a:r>
            <a:r>
              <a:rPr lang="uz-Cyrl-UZ" sz="2800" dirty="0" smtClean="0">
                <a:solidFill>
                  <a:schemeClr val="bg1"/>
                </a:solidFill>
              </a:rPr>
              <a:t>.</a:t>
            </a:r>
            <a:r>
              <a:rPr lang="ru-RU" sz="2800" dirty="0" smtClean="0">
                <a:solidFill>
                  <a:schemeClr val="bg1"/>
                </a:solidFill>
              </a:rPr>
              <a:t> </a:t>
            </a:r>
            <a:r>
              <a:rPr lang="en-US" sz="2800" dirty="0" smtClean="0">
                <a:solidFill>
                  <a:schemeClr val="tx1">
                    <a:lumMod val="95000"/>
                  </a:schemeClr>
                </a:solidFill>
              </a:rPr>
              <a:t/>
            </a:r>
            <a:br>
              <a:rPr lang="en-US" sz="2800" dirty="0" smtClean="0">
                <a:solidFill>
                  <a:schemeClr val="tx1">
                    <a:lumMod val="95000"/>
                  </a:schemeClr>
                </a:solidFill>
              </a:rPr>
            </a:br>
            <a:r>
              <a:rPr lang="en-US" sz="2800" dirty="0">
                <a:solidFill>
                  <a:schemeClr val="tx1">
                    <a:lumMod val="95000"/>
                  </a:schemeClr>
                </a:solidFill>
              </a:rPr>
              <a:t> </a:t>
            </a:r>
            <a:r>
              <a:rPr lang="en-US" sz="2800" dirty="0" smtClean="0">
                <a:solidFill>
                  <a:schemeClr val="tx1">
                    <a:lumMod val="95000"/>
                  </a:schemeClr>
                </a:solidFill>
              </a:rPr>
              <a:t>  </a:t>
            </a:r>
            <a:r>
              <a:rPr lang="uz-Cyrl-UZ" sz="2800" dirty="0" smtClean="0">
                <a:solidFill>
                  <a:srgbClr val="FF0000"/>
                </a:solidFill>
              </a:rPr>
              <a:t>Demak</a:t>
            </a:r>
            <a:r>
              <a:rPr lang="uz-Cyrl-UZ" sz="2800" dirty="0">
                <a:solidFill>
                  <a:srgbClr val="FF0000"/>
                </a:solidFill>
              </a:rPr>
              <a:t>, pedagogika tarixi ijtimoiy fandir</a:t>
            </a:r>
            <a:r>
              <a:rPr lang="uz-Cyrl-UZ" sz="2800" dirty="0">
                <a:solidFill>
                  <a:schemeClr val="tx1">
                    <a:lumMod val="95000"/>
                  </a:schemeClr>
                </a:solidFill>
              </a:rPr>
              <a:t>. </a:t>
            </a:r>
            <a:r>
              <a:rPr lang="uz-Cyrl-UZ" sz="2800" dirty="0">
                <a:solidFill>
                  <a:schemeClr val="bg1"/>
                </a:solidFill>
              </a:rPr>
              <a:t>U tarixiy pedagogik hodisalarga davr talabi asosida yondashadi, tarbiya nazariyasi va amaliyotini turli bosqichlarda xilma-xil bo’lganligini ochib beradi, ilg’or qarashlarning taraqqiyot yo’lini ko’rsatib beradi.</a:t>
            </a:r>
            <a:r>
              <a:rPr lang="ru-RU" sz="2800" dirty="0">
                <a:solidFill>
                  <a:schemeClr val="bg1"/>
                </a:solidFill>
              </a:rPr>
              <a:t/>
            </a:r>
            <a:br>
              <a:rPr lang="ru-RU" sz="2800" dirty="0">
                <a:solidFill>
                  <a:schemeClr val="bg1"/>
                </a:solidFill>
              </a:rPr>
            </a:br>
            <a:r>
              <a:rPr lang="uz-Cyrl-UZ" sz="2800" dirty="0">
                <a:solidFill>
                  <a:schemeClr val="bg1"/>
                </a:solidFill>
              </a:rPr>
              <a:t>Pedagogika tarixini o’rganish o’qituvchilarning faqat pedagogik madaniyatini oshiribgina qolmay, balki ularning pedagogik mahoratini egallashiga ham yordam beradi, chunki ushbu fan o’tmishning ta’lim-tarbiya sohasidagi eng yaxshi tajribalarini o’rganadi, umumlashtiradi, ulardan foydalanish imkoniyatlarini ko’rsatadi.</a:t>
            </a:r>
            <a:r>
              <a:rPr lang="ru-RU" sz="2800" dirty="0">
                <a:solidFill>
                  <a:schemeClr val="bg1"/>
                </a:solidFill>
              </a:rPr>
              <a:t/>
            </a:r>
            <a:br>
              <a:rPr lang="ru-RU" sz="2800" dirty="0">
                <a:solidFill>
                  <a:schemeClr val="bg1"/>
                </a:solidFill>
              </a:rPr>
            </a:br>
            <a:endParaRPr lang="ru-RU" sz="2800" dirty="0">
              <a:solidFill>
                <a:schemeClr val="bg1"/>
              </a:solidFill>
            </a:endParaRPr>
          </a:p>
        </p:txBody>
      </p:sp>
    </p:spTree>
    <p:extLst>
      <p:ext uri="{BB962C8B-B14F-4D97-AF65-F5344CB8AC3E}">
        <p14:creationId xmlns:p14="http://schemas.microsoft.com/office/powerpoint/2010/main" xmlns="" val="449735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3384" y="1258279"/>
            <a:ext cx="8600302" cy="4635894"/>
          </a:xfrm>
        </p:spPr>
        <p:txBody>
          <a:bodyPr/>
          <a:lstStyle/>
          <a:p>
            <a:pPr lvl="0" algn="just">
              <a:spcBef>
                <a:spcPts val="1000"/>
              </a:spcBef>
            </a:pPr>
            <a:r>
              <a:rPr lang="uz-Cyrl-UZ"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Pedаgogikа </a:t>
            </a:r>
            <a:r>
              <a:rPr lang="uz-Cyrl-UZ"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tаrixi fаnining </a:t>
            </a:r>
            <a:r>
              <a:rPr lang="uz-Cyrl-UZ"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ob’ekti</a:t>
            </a:r>
            <a:r>
              <a:rPr lang="en-US"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uz-Cyrl-UZ"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uz-Cyrl-UZ"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mа’lum bir tаrixiy dаvr hisoblаnаdi. </a:t>
            </a:r>
            <a:r>
              <a:rPr lang="en-US"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br>
            <a:r>
              <a:rPr lang="en-US" sz="36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z-Cyrl-UZ" sz="2800" dirty="0" smtClean="0">
                <a:solidFill>
                  <a:prstClr val="black"/>
                </a:solidFill>
                <a:latin typeface="Times New Roman" panose="02020603050405020304" pitchFamily="18" charset="0"/>
                <a:cs typeface="Times New Roman" panose="02020603050405020304" pitchFamily="18" charset="0"/>
              </a:rPr>
              <a:t>O’zbekistonda </a:t>
            </a:r>
            <a:r>
              <a:rPr lang="uz-Cyrl-UZ" sz="2800" dirty="0">
                <a:solidFill>
                  <a:prstClr val="black"/>
                </a:solidFill>
                <a:latin typeface="Times New Roman" panose="02020603050405020304" pitchFamily="18" charset="0"/>
                <a:cs typeface="Times New Roman" panose="02020603050405020304" pitchFamily="18" charset="0"/>
              </a:rPr>
              <a:t>pedagogik tafakkur va ta’lim-tarbiya taraqqiyoti tarixini shartli ravishda, asosan, quyidagi uch davrga bo’lib o’rganish mumkin:</a:t>
            </a:r>
            <a:r>
              <a:rPr lang="ru-RU" sz="2800" dirty="0">
                <a:solidFill>
                  <a:prstClr val="black"/>
                </a:solidFill>
                <a:latin typeface="Times New Roman" panose="02020603050405020304" pitchFamily="18" charset="0"/>
                <a:cs typeface="Times New Roman" panose="02020603050405020304" pitchFamily="18" charset="0"/>
              </a:rPr>
              <a:t/>
            </a:r>
            <a:br>
              <a:rPr lang="ru-RU" sz="2800" dirty="0">
                <a:solidFill>
                  <a:prstClr val="black"/>
                </a:solidFill>
                <a:latin typeface="Times New Roman" panose="02020603050405020304" pitchFamily="18" charset="0"/>
                <a:cs typeface="Times New Roman" panose="02020603050405020304" pitchFamily="18" charset="0"/>
              </a:rPr>
            </a:br>
            <a:r>
              <a:rPr lang="uz-Cyrl-UZ" sz="2800" dirty="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1.</a:t>
            </a:r>
            <a:r>
              <a:rPr lang="uz-Cyrl-UZ" sz="2800" dirty="0" smtClean="0">
                <a:solidFill>
                  <a:prstClr val="black"/>
                </a:solidFill>
                <a:latin typeface="Times New Roman" panose="02020603050405020304" pitchFamily="18" charset="0"/>
                <a:cs typeface="Times New Roman" panose="02020603050405020304" pitchFamily="18" charset="0"/>
              </a:rPr>
              <a:t>Oktyabr </a:t>
            </a:r>
            <a:r>
              <a:rPr lang="uz-Cyrl-UZ" sz="2800" dirty="0">
                <a:solidFill>
                  <a:prstClr val="black"/>
                </a:solidFill>
                <a:latin typeface="Times New Roman" panose="02020603050405020304" pitchFamily="18" charset="0"/>
                <a:cs typeface="Times New Roman" panose="02020603050405020304" pitchFamily="18" charset="0"/>
              </a:rPr>
              <a:t>to’ntarilishigacha bo’lgan davr (1917 yilgacha).</a:t>
            </a:r>
            <a:r>
              <a:rPr lang="ru-RU" sz="2800" dirty="0">
                <a:solidFill>
                  <a:prstClr val="black"/>
                </a:solidFill>
                <a:latin typeface="Times New Roman" panose="02020603050405020304" pitchFamily="18" charset="0"/>
                <a:cs typeface="Times New Roman" panose="02020603050405020304" pitchFamily="18" charset="0"/>
              </a:rPr>
              <a:t/>
            </a:r>
            <a:br>
              <a:rPr lang="ru-RU" sz="2800" dirty="0">
                <a:solidFill>
                  <a:prstClr val="black"/>
                </a:solidFill>
                <a:latin typeface="Times New Roman" panose="02020603050405020304" pitchFamily="18" charset="0"/>
                <a:cs typeface="Times New Roman" panose="02020603050405020304" pitchFamily="18" charset="0"/>
              </a:rPr>
            </a:br>
            <a:r>
              <a:rPr lang="uz-Cyrl-UZ" sz="2800" dirty="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2.</a:t>
            </a:r>
            <a:r>
              <a:rPr lang="uz-Cyrl-UZ" sz="2800" dirty="0" smtClean="0">
                <a:solidFill>
                  <a:prstClr val="black"/>
                </a:solidFill>
                <a:latin typeface="Times New Roman" panose="02020603050405020304" pitchFamily="18" charset="0"/>
                <a:cs typeface="Times New Roman" panose="02020603050405020304" pitchFamily="18" charset="0"/>
              </a:rPr>
              <a:t>SHo’ro </a:t>
            </a:r>
            <a:r>
              <a:rPr lang="uz-Cyrl-UZ" sz="2800" dirty="0">
                <a:solidFill>
                  <a:prstClr val="black"/>
                </a:solidFill>
                <a:latin typeface="Times New Roman" panose="02020603050405020304" pitchFamily="18" charset="0"/>
                <a:cs typeface="Times New Roman" panose="02020603050405020304" pitchFamily="18" charset="0"/>
              </a:rPr>
              <a:t>tuzumi davri (1917 yildan 1991 yilgacha).</a:t>
            </a:r>
            <a:r>
              <a:rPr lang="ru-RU" sz="2800" dirty="0">
                <a:solidFill>
                  <a:prstClr val="black"/>
                </a:solidFill>
                <a:latin typeface="Times New Roman" panose="02020603050405020304" pitchFamily="18" charset="0"/>
                <a:cs typeface="Times New Roman" panose="02020603050405020304" pitchFamily="18" charset="0"/>
              </a:rPr>
              <a:t/>
            </a:r>
            <a:br>
              <a:rPr lang="ru-RU" sz="2800" dirty="0">
                <a:solidFill>
                  <a:prstClr val="black"/>
                </a:solidFill>
                <a:latin typeface="Times New Roman" panose="02020603050405020304" pitchFamily="18" charset="0"/>
                <a:cs typeface="Times New Roman" panose="02020603050405020304" pitchFamily="18" charset="0"/>
              </a:rPr>
            </a:br>
            <a:r>
              <a:rPr lang="uz-Cyrl-UZ" sz="2800" dirty="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3.</a:t>
            </a:r>
            <a:r>
              <a:rPr lang="uz-Cyrl-UZ" sz="2800" dirty="0" smtClean="0">
                <a:solidFill>
                  <a:prstClr val="black"/>
                </a:solidFill>
                <a:latin typeface="Times New Roman" panose="02020603050405020304" pitchFamily="18" charset="0"/>
                <a:cs typeface="Times New Roman" panose="02020603050405020304" pitchFamily="18" charset="0"/>
              </a:rPr>
              <a:t>Mustaqillik </a:t>
            </a:r>
            <a:r>
              <a:rPr lang="uz-Cyrl-UZ" sz="2800" dirty="0">
                <a:solidFill>
                  <a:prstClr val="black"/>
                </a:solidFill>
                <a:latin typeface="Times New Roman" panose="02020603050405020304" pitchFamily="18" charset="0"/>
                <a:cs typeface="Times New Roman" panose="02020603050405020304" pitchFamily="18" charset="0"/>
              </a:rPr>
              <a:t>davri (1991 yildan keyin).</a:t>
            </a:r>
            <a:r>
              <a:rPr lang="ru-RU" sz="36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r>
            <a:br>
              <a:rPr lang="ru-RU" sz="3600" dirty="0">
                <a:solidFill>
                  <a:srgbClr val="FF0000"/>
                </a:solidFill>
                <a:latin typeface="Calibri" panose="020F0502020204030204" pitchFamily="34" charset="0"/>
                <a:ea typeface="Calibri" panose="020F0502020204030204" pitchFamily="34" charset="0"/>
                <a:cs typeface="Times New Roman" panose="02020603050405020304" pitchFamily="18" charset="0"/>
              </a:rPr>
            </a:br>
            <a:endParaRPr lang="ru-RU" sz="3600" dirty="0">
              <a:solidFill>
                <a:srgbClr val="FF0000"/>
              </a:solidFill>
            </a:endParaRPr>
          </a:p>
        </p:txBody>
      </p:sp>
    </p:spTree>
    <p:extLst>
      <p:ext uri="{BB962C8B-B14F-4D97-AF65-F5344CB8AC3E}">
        <p14:creationId xmlns:p14="http://schemas.microsoft.com/office/powerpoint/2010/main" xmlns="" val="2194622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9245" y="432967"/>
            <a:ext cx="11114468" cy="6199653"/>
          </a:xfrm>
        </p:spPr>
        <p:txBody>
          <a:bodyPr>
            <a:normAutofit fontScale="92500" lnSpcReduction="20000"/>
          </a:bodyPr>
          <a:lstStyle/>
          <a:p>
            <a:pPr marL="0" indent="0" algn="just">
              <a:buNone/>
            </a:pPr>
            <a:r>
              <a:rPr lang="uz-Cyrl-UZ" sz="3000" dirty="0" smtClean="0">
                <a:solidFill>
                  <a:srgbClr val="FF0000"/>
                </a:solidFill>
                <a:latin typeface="Times New Roman" panose="02020603050405020304" pitchFamily="18" charset="0"/>
                <a:cs typeface="Times New Roman" panose="02020603050405020304" pitchFamily="18" charset="0"/>
              </a:rPr>
              <a:t>1-davr</a:t>
            </a:r>
            <a:r>
              <a:rPr lang="uz-Cyrl-UZ" sz="3000" dirty="0" smtClean="0">
                <a:latin typeface="Times New Roman" panose="02020603050405020304" pitchFamily="18" charset="0"/>
                <a:cs typeface="Times New Roman" panose="02020603050405020304" pitchFamily="18" charset="0"/>
              </a:rPr>
              <a:t> Zardushtiylik </a:t>
            </a:r>
            <a:r>
              <a:rPr lang="uz-Cyrl-UZ" sz="3000" dirty="0">
                <a:latin typeface="Times New Roman" panose="02020603050405020304" pitchFamily="18" charset="0"/>
                <a:cs typeface="Times New Roman" panose="02020603050405020304" pitchFamily="18" charset="0"/>
              </a:rPr>
              <a:t>dinining chuqur ildiz otishi va shu dinning muqaddas kitobi -«Avesto»ning Markaziy Osiyoga, Eronga yoyilishi bilan boshlanadi. </a:t>
            </a:r>
            <a:r>
              <a:rPr lang="en-US" sz="3000" dirty="0">
                <a:latin typeface="Times New Roman" panose="02020603050405020304" pitchFamily="18" charset="0"/>
                <a:cs typeface="Times New Roman" panose="02020603050405020304" pitchFamily="18" charset="0"/>
              </a:rPr>
              <a:t>VI</a:t>
            </a:r>
            <a:r>
              <a:rPr lang="uz-Cyrl-UZ" sz="3000" dirty="0">
                <a:latin typeface="Times New Roman" panose="02020603050405020304" pitchFamily="18" charset="0"/>
                <a:cs typeface="Times New Roman" panose="02020603050405020304" pitchFamily="18" charset="0"/>
              </a:rPr>
              <a:t>-</a:t>
            </a:r>
            <a:r>
              <a:rPr lang="en-US" sz="3000" dirty="0">
                <a:latin typeface="Times New Roman" panose="02020603050405020304" pitchFamily="18" charset="0"/>
                <a:cs typeface="Times New Roman" panose="02020603050405020304" pitchFamily="18" charset="0"/>
              </a:rPr>
              <a:t>VII</a:t>
            </a:r>
            <a:r>
              <a:rPr lang="en-US" sz="3000" i="1" dirty="0">
                <a:latin typeface="Times New Roman" panose="02020603050405020304" pitchFamily="18" charset="0"/>
                <a:cs typeface="Times New Roman" panose="02020603050405020304" pitchFamily="18" charset="0"/>
              </a:rPr>
              <a:t> </a:t>
            </a:r>
            <a:r>
              <a:rPr lang="uz-Cyrl-UZ" sz="3000" dirty="0">
                <a:latin typeface="Times New Roman" panose="02020603050405020304" pitchFamily="18" charset="0"/>
                <a:cs typeface="Times New Roman" panose="02020603050405020304" pitchFamily="18" charset="0"/>
              </a:rPr>
              <a:t>asrlar Markaziy Osiyoda Islom dinining yoyilishi bilan xarakterlanadi.</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solidFill>
                  <a:srgbClr val="FF0000"/>
                </a:solidFill>
                <a:latin typeface="Times New Roman" panose="02020603050405020304" pitchFamily="18" charset="0"/>
                <a:cs typeface="Times New Roman" panose="02020603050405020304" pitchFamily="18" charset="0"/>
              </a:rPr>
              <a:t>2-</a:t>
            </a:r>
            <a:r>
              <a:rPr lang="en-US" sz="3000" dirty="0" err="1" smtClean="0">
                <a:solidFill>
                  <a:srgbClr val="FF0000"/>
                </a:solidFill>
                <a:latin typeface="Times New Roman" panose="02020603050405020304" pitchFamily="18" charset="0"/>
                <a:cs typeface="Times New Roman" panose="02020603050405020304" pitchFamily="18" charset="0"/>
              </a:rPr>
              <a:t>davr</a:t>
            </a:r>
            <a:r>
              <a:rPr lang="en-US" sz="3000" dirty="0" smtClean="0">
                <a:solidFill>
                  <a:srgbClr val="FF0000"/>
                </a:solidFill>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VII</a:t>
            </a:r>
            <a:r>
              <a:rPr lang="uz-Cyrl-UZ" sz="3000" dirty="0">
                <a:latin typeface="Times New Roman" panose="02020603050405020304" pitchFamily="18" charset="0"/>
                <a:cs typeface="Times New Roman" panose="02020603050405020304" pitchFamily="18" charset="0"/>
              </a:rPr>
              <a:t>-X</a:t>
            </a:r>
            <a:r>
              <a:rPr lang="en-US" sz="3000" dirty="0">
                <a:latin typeface="Times New Roman" panose="02020603050405020304" pitchFamily="18" charset="0"/>
                <a:cs typeface="Times New Roman" panose="02020603050405020304" pitchFamily="18" charset="0"/>
              </a:rPr>
              <a:t>II</a:t>
            </a:r>
            <a:r>
              <a:rPr lang="uz-Cyrl-UZ" sz="3000" dirty="0">
                <a:latin typeface="Times New Roman" panose="02020603050405020304" pitchFamily="18" charset="0"/>
                <a:cs typeface="Times New Roman" panose="02020603050405020304" pitchFamily="18" charset="0"/>
              </a:rPr>
              <a:t> asrlar davomida Markaziy Osiyoda madaniyat, ilm-fan beqiyos rivojlanib bordi. Ayniqsa, aniq fanlarga qiziqish keskin ortdi. O’sha davrda Al-Xorazmiy, Al-Kindiy, Zakariya ar-Roziya, Al-Beruniy, Al-Farg’oniy, Ibn Sino, Az-Zamaxshariy singari qomusiy olimlar dunyoga keldi.</a:t>
            </a:r>
            <a:endParaRPr lang="ru-RU" sz="3000" dirty="0">
              <a:latin typeface="Times New Roman" panose="02020603050405020304" pitchFamily="18" charset="0"/>
              <a:cs typeface="Times New Roman" panose="02020603050405020304" pitchFamily="18" charset="0"/>
            </a:endParaRPr>
          </a:p>
          <a:p>
            <a:pPr marL="0" indent="0" algn="just">
              <a:buNone/>
            </a:pPr>
            <a:r>
              <a:rPr lang="en-US" sz="3000" dirty="0" smtClean="0">
                <a:solidFill>
                  <a:srgbClr val="FF0000"/>
                </a:solidFill>
                <a:latin typeface="Times New Roman" panose="02020603050405020304" pitchFamily="18" charset="0"/>
                <a:cs typeface="Times New Roman" panose="02020603050405020304" pitchFamily="18" charset="0"/>
              </a:rPr>
              <a:t>3-davr </a:t>
            </a:r>
            <a:r>
              <a:rPr lang="uz-Cyrl-UZ" sz="3000" dirty="0" smtClean="0">
                <a:latin typeface="Times New Roman" panose="02020603050405020304" pitchFamily="18" charset="0"/>
                <a:cs typeface="Times New Roman" panose="02020603050405020304" pitchFamily="18" charset="0"/>
              </a:rPr>
              <a:t>XV-XVI </a:t>
            </a:r>
            <a:r>
              <a:rPr lang="uz-Cyrl-UZ" sz="3000" dirty="0">
                <a:latin typeface="Times New Roman" panose="02020603050405020304" pitchFamily="18" charset="0"/>
                <a:cs typeface="Times New Roman" panose="02020603050405020304" pitchFamily="18" charset="0"/>
              </a:rPr>
              <a:t>asrlarga kelib turkiy xalqlar Qozizoda Rumiy, Ulug’bek, Ali Qushchi, Haydar Xorazmiy, Lutfiy, Navoiy, Bobur, Abulg’oziy Bahodirxon singari allomalarni voyaga yetkazdi.</a:t>
            </a:r>
            <a:endParaRPr lang="ru-RU" sz="3000" dirty="0">
              <a:latin typeface="Times New Roman" panose="02020603050405020304" pitchFamily="18" charset="0"/>
              <a:cs typeface="Times New Roman" panose="02020603050405020304" pitchFamily="18" charset="0"/>
            </a:endParaRPr>
          </a:p>
          <a:p>
            <a:pPr marL="0" indent="0" algn="just">
              <a:buNone/>
            </a:pPr>
            <a:r>
              <a:rPr lang="uz-Cyrl-UZ" sz="3000" dirty="0">
                <a:latin typeface="Times New Roman" panose="02020603050405020304" pitchFamily="18" charset="0"/>
                <a:cs typeface="Times New Roman" panose="02020603050405020304" pitchFamily="18" charset="0"/>
              </a:rPr>
              <a:t>SHunday qilib, o’tmishdagi progressiv pedagoglar va atoqli mutafakkirlarning ta’lim-tarbiyaga oid fikrlarini o’rganish pedagogik tafakkurning o’sishiga, pedagoglik madaniyatining ortishiga imkon berdi.</a:t>
            </a:r>
            <a:endParaRPr lang="ru-RU" sz="3000" dirty="0">
              <a:latin typeface="Times New Roman" panose="02020603050405020304" pitchFamily="18" charset="0"/>
              <a:cs typeface="Times New Roman" panose="02020603050405020304" pitchFamily="18" charset="0"/>
            </a:endParaRPr>
          </a:p>
          <a:p>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89317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53792" y="221143"/>
            <a:ext cx="11140225" cy="6424355"/>
          </a:xfrm>
        </p:spPr>
        <p:txBody>
          <a:bodyPr>
            <a:normAutofit fontScale="92500" lnSpcReduction="20000"/>
          </a:bodyPr>
          <a:lstStyle/>
          <a:p>
            <a:pPr algn="just"/>
            <a:endParaRPr lang="ru-RU" dirty="0"/>
          </a:p>
          <a:p>
            <a:pPr marL="0" indent="0" algn="ctr">
              <a:buNone/>
            </a:pPr>
            <a:r>
              <a:rPr lang="uz-Cyrl-UZ" sz="2800" dirty="0"/>
              <a:t>«Avesto» </a:t>
            </a:r>
            <a:r>
              <a:rPr lang="uz-Cyrl-UZ" sz="2800" dirty="0" smtClean="0"/>
              <a:t> </a:t>
            </a:r>
            <a:r>
              <a:rPr lang="uz-Cyrl-UZ" sz="2800" dirty="0"/>
              <a:t>quyidagi qismlardan iborat:</a:t>
            </a:r>
            <a:endParaRPr lang="ru-RU" sz="2800" dirty="0"/>
          </a:p>
          <a:p>
            <a:pPr lvl="0" algn="just"/>
            <a:r>
              <a:rPr lang="uz-Cyrl-UZ" sz="2800" dirty="0"/>
              <a:t>«Vendedat». U 22 bobdan iborat bo’lib, asosan, Axuramazda bilan Zardushtraning savol-javoblari shaklida yozilgan. Bu bob yomon ruhlar – devlarni yengish voqealari, gunohlardan pok bo’lish qoidalari va mifologik unsurlarni o’z ichiga oladi.</a:t>
            </a:r>
            <a:endParaRPr lang="ru-RU" sz="2800" dirty="0"/>
          </a:p>
          <a:p>
            <a:pPr lvl="0" algn="just"/>
            <a:r>
              <a:rPr lang="uz-Cyrl-UZ" sz="2800" dirty="0"/>
              <a:t>«Visperad” 24 bobdan iborat. Butun borliq Ollohniki. Ibodat yo’sinlaridan iborat.</a:t>
            </a:r>
            <a:endParaRPr lang="ru-RU" sz="2800" dirty="0"/>
          </a:p>
          <a:p>
            <a:pPr lvl="0" algn="just"/>
            <a:r>
              <a:rPr lang="uz-Cyrl-UZ" sz="2800" dirty="0"/>
              <a:t>«Yasna» 72 bobdan iborat bo’lib, diniy ibodatlar paytida, qurbonlik marosimida aytiladigan qo’shiqlar, xudolar madhi va boshqalardan iborat.</a:t>
            </a:r>
            <a:endParaRPr lang="ru-RU" sz="2800" dirty="0"/>
          </a:p>
          <a:p>
            <a:pPr lvl="0" algn="just"/>
            <a:r>
              <a:rPr lang="uz-Cyrl-UZ" sz="2800" dirty="0"/>
              <a:t>«Yashtlar». U zardushtiylik mahbudalarini madh etuvchi 22 qo’shiqni o’z ichiga oladi.</a:t>
            </a:r>
            <a:endParaRPr lang="ru-RU" sz="2800" dirty="0"/>
          </a:p>
          <a:p>
            <a:pPr lvl="0" algn="just"/>
            <a:r>
              <a:rPr lang="uz-Cyrl-UZ" sz="2800" dirty="0"/>
              <a:t>Kichik Avesto Quyosh, Oy, Ardvisura, Olov va boshqa</a:t>
            </a:r>
            <a:br>
              <a:rPr lang="uz-Cyrl-UZ" sz="2800" dirty="0"/>
            </a:br>
            <a:r>
              <a:rPr lang="uz-Cyrl-UZ" sz="2800" dirty="0"/>
              <a:t>xudo hamda mahbudlar sharafiga yig’ilgan kichik ibodat</a:t>
            </a:r>
            <a:br>
              <a:rPr lang="uz-Cyrl-UZ" sz="2800" dirty="0"/>
            </a:br>
            <a:r>
              <a:rPr lang="uz-Cyrl-UZ" sz="2800" dirty="0"/>
              <a:t>matnlaridan iborat.</a:t>
            </a:r>
            <a:endParaRPr lang="ru-RU" sz="2800" dirty="0"/>
          </a:p>
          <a:p>
            <a:pPr algn="just"/>
            <a:endParaRPr lang="ru-RU" sz="2800" dirty="0"/>
          </a:p>
        </p:txBody>
      </p:sp>
    </p:spTree>
    <p:extLst>
      <p:ext uri="{BB962C8B-B14F-4D97-AF65-F5344CB8AC3E}">
        <p14:creationId xmlns:p14="http://schemas.microsoft.com/office/powerpoint/2010/main" xmlns="" val="186754494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aeca49efef7a9c1bf75ae75e86695ad486725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246</TotalTime>
  <Words>1437</Words>
  <Application>Microsoft Office PowerPoint</Application>
  <PresentationFormat>Произвольный</PresentationFormat>
  <Paragraphs>118</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Ион</vt:lpstr>
      <vt:lpstr>Слайд 1</vt:lpstr>
      <vt:lpstr>Слайд 2</vt:lpstr>
      <vt:lpstr>Слайд 3</vt:lpstr>
      <vt:lpstr>Слайд 4</vt:lpstr>
      <vt:lpstr>Слайд 5</vt:lpstr>
      <vt:lpstr> .     Demak, pedagogika tarixi ijtimoiy fandir. U tarixiy pedagogik hodisalarga davr talabi asosida yondashadi, tarbiya nazariyasi va amaliyotini turli bosqichlarda xilma-xil bo’lganligini ochib beradi, ilg’or qarashlarning taraqqiyot yo’lini ko’rsatib beradi. Pedagogika tarixini o’rganish o’qituvchilarning faqat pedagogik madaniyatini oshiribgina qolmay, balki ularning pedagogik mahoratini egallashiga ham yordam beradi, chunki ushbu fan o’tmishning ta’lim-tarbiya sohasidagi eng yaxshi tajribalarini o’rganadi, umumlashtiradi, ulardan foydalanish imkoniyatlarini ko’rsatadi. </vt:lpstr>
      <vt:lpstr>Pedаgogikа tаrixi fаnining ob’ekti- mа’lum bir tаrixiy dаvr hisoblаnаdi.       O’zbekistonda pedagogik tafakkur va ta’lim-tarbiya taraqqiyoti tarixini shartli ravishda, asosan, quyidagi uch davrga bo’lib o’rganish mumkin:  1.Oktyabr to’ntarilishigacha bo’lgan davr (1917 yilgacha).  2.SHo’ro tuzumi davri (1917 yildan 1991 yilgacha).  3.Mustaqillik davri (1991 yildan keyin). </vt:lpstr>
      <vt:lpstr>Слайд 8</vt:lpstr>
      <vt:lpstr>Слайд 9</vt:lpstr>
      <vt:lpstr>Слайд 10</vt:lpstr>
      <vt:lpstr>Слайд 11</vt:lpstr>
      <vt:lpstr>Слайд 12</vt:lpstr>
      <vt:lpstr>   </vt:lpstr>
      <vt:lpstr>        Islom dini 8 asrning boshlarida Markaziy Osiyoni arablar tomonidan istilo qilinishi oqibatida kirib kelgan. Keyinchalik Temuriylar imperiyasi va Mongol imperiyasi, shu jumladan, Markaziy Oiyo va bir necha yirik musulmon davlatlarda faoliyat olib borgan ko'plab taniqli islomiy olim va faylasuflar Markaziy Osiyodan yetishib chiqdilar. Bosib olingan joylarda xalqlarni islom diniga kiritish oson bo‘lmadi. Tarixchi at-Tabariyning «At-Tabariy tarixi», Narshaxiyning «Buxoro tarixi» va boshqa tarixiy asarlarda keltirilishicha, islomlashtirish bir necha yilga cho‘zilgan.  Qur’on va uni tarbiyaviy ahamiyati.Islomning kirib kelishi, «Qur’on» kitobi islom dunyosida alohida ahamiyat kasb etadi.     </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Пользователь</cp:lastModifiedBy>
  <cp:revision>54</cp:revision>
  <dcterms:created xsi:type="dcterms:W3CDTF">2019-12-03T15:31:06Z</dcterms:created>
  <dcterms:modified xsi:type="dcterms:W3CDTF">2024-02-19T07:41:16Z</dcterms:modified>
</cp:coreProperties>
</file>